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87" r:id="rId5"/>
    <p:sldId id="288" r:id="rId6"/>
    <p:sldId id="289" r:id="rId7"/>
    <p:sldId id="291" r:id="rId8"/>
    <p:sldId id="292" r:id="rId9"/>
    <p:sldId id="293" r:id="rId10"/>
    <p:sldId id="285" r:id="rId11"/>
    <p:sldId id="294" r:id="rId12"/>
    <p:sldId id="283" r:id="rId13"/>
    <p:sldId id="295" r:id="rId14"/>
    <p:sldId id="279" r:id="rId15"/>
    <p:sldId id="280" r:id="rId16"/>
  </p:sldIdLst>
  <p:sldSz cx="9144000" cy="6858000" type="screen4x3"/>
  <p:notesSz cx="6792913" cy="9932988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FA2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738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7542A5CF-1A70-4E12-AECF-AB6C39D1AE48}" type="datetime1">
              <a:rPr lang="en-GB"/>
              <a:pPr>
                <a:defRPr/>
              </a:pPr>
              <a:t>22/04/2010</a:t>
            </a:fld>
            <a:endParaRPr lang="en-GB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432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34513"/>
            <a:ext cx="29432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CF12CBBB-17EA-4CEC-A437-5E1633621B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792913" cy="99329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ea typeface="Arial Unicode MS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43225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ea typeface="Arial Unicode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48100" y="0"/>
            <a:ext cx="2943225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ea typeface="Arial Unicode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3" name="Rectangle 4"/>
          <p:cNvSpPr>
            <a:spLocks noGrp="1" noChangeArrowheads="1"/>
          </p:cNvSpPr>
          <p:nvPr>
            <p:ph type="sldImg"/>
          </p:nvPr>
        </p:nvSpPr>
        <p:spPr bwMode="auto">
          <a:xfrm>
            <a:off x="914400" y="744538"/>
            <a:ext cx="4964113" cy="3722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8050"/>
            <a:ext cx="5434013" cy="4467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432925"/>
            <a:ext cx="2943225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ea typeface="Arial Unicode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48100" y="9432925"/>
            <a:ext cx="2943225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D096722-11AA-4FC7-A6AB-5303CD10DC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ＭＳ Ｐゴシック" charset="-128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B301BDB-DFFC-4BC2-804F-C8A614F66885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914400" y="744538"/>
            <a:ext cx="4965700" cy="3724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Text Box 2"/>
          <p:cNvSpPr>
            <a:spLocks noChangeArrowheads="1"/>
          </p:cNvSpPr>
          <p:nvPr>
            <p:ph type="body"/>
          </p:nvPr>
        </p:nvSpPr>
        <p:spPr>
          <a:xfrm>
            <a:off x="679450" y="4718050"/>
            <a:ext cx="5435600" cy="4562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9CD2C9B-6A89-40C9-8972-9387F8553065}" type="slidenum">
              <a:rPr lang="en-GB" smtClean="0"/>
              <a:pPr/>
              <a:t>10</a:t>
            </a:fld>
            <a:endParaRPr lang="en-GB" smtClean="0"/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914400" y="744538"/>
            <a:ext cx="4965700" cy="3724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Text Box 2"/>
          <p:cNvSpPr>
            <a:spLocks noChangeArrowheads="1"/>
          </p:cNvSpPr>
          <p:nvPr>
            <p:ph type="body"/>
          </p:nvPr>
        </p:nvSpPr>
        <p:spPr>
          <a:xfrm>
            <a:off x="679450" y="4718050"/>
            <a:ext cx="5435600" cy="4562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D22F859-6D73-4BB3-9BAF-D6E6E64ED3CC}" type="slidenum">
              <a:rPr lang="en-GB" smtClean="0"/>
              <a:pPr/>
              <a:t>11</a:t>
            </a:fld>
            <a:endParaRPr lang="en-GB" smtClean="0"/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b="1" smtClean="0">
                <a:latin typeface="Times New Roman" pitchFamily="18" charset="0"/>
              </a:rPr>
              <a:t>Maximising</a:t>
            </a:r>
            <a:r>
              <a:rPr lang="fr-FR" smtClean="0">
                <a:latin typeface="Times New Roman" pitchFamily="18" charset="0"/>
              </a:rPr>
              <a:t> the sustainable use of the Seas</a:t>
            </a:r>
          </a:p>
          <a:p>
            <a:endParaRPr lang="fr-FR" smtClean="0">
              <a:latin typeface="Times New Roman" pitchFamily="18" charset="0"/>
            </a:endParaRPr>
          </a:p>
          <a:p>
            <a:r>
              <a:rPr lang="fr-FR" smtClean="0">
                <a:latin typeface="Times New Roman" pitchFamily="18" charset="0"/>
              </a:rPr>
              <a:t>Building a </a:t>
            </a:r>
            <a:r>
              <a:rPr lang="fr-FR" b="1" smtClean="0">
                <a:latin typeface="Times New Roman" pitchFamily="18" charset="0"/>
              </a:rPr>
              <a:t>knowledge</a:t>
            </a:r>
            <a:r>
              <a:rPr lang="fr-FR" smtClean="0">
                <a:latin typeface="Times New Roman" pitchFamily="18" charset="0"/>
              </a:rPr>
              <a:t> and innovation base</a:t>
            </a:r>
          </a:p>
          <a:p>
            <a:endParaRPr lang="fr-FR" smtClean="0">
              <a:latin typeface="Times New Roman" pitchFamily="18" charset="0"/>
            </a:endParaRPr>
          </a:p>
          <a:p>
            <a:r>
              <a:rPr lang="fr-FR" smtClean="0">
                <a:latin typeface="Times New Roman" pitchFamily="18" charset="0"/>
              </a:rPr>
              <a:t>Delivering the highest </a:t>
            </a:r>
            <a:r>
              <a:rPr lang="fr-FR" b="1" smtClean="0">
                <a:latin typeface="Times New Roman" pitchFamily="18" charset="0"/>
              </a:rPr>
              <a:t>quality of life in coastal regions</a:t>
            </a:r>
          </a:p>
          <a:p>
            <a:endParaRPr lang="fr-FR" smtClean="0">
              <a:latin typeface="Times New Roman" pitchFamily="18" charset="0"/>
            </a:endParaRPr>
          </a:p>
          <a:p>
            <a:r>
              <a:rPr lang="fr-FR" smtClean="0">
                <a:latin typeface="Times New Roman" pitchFamily="18" charset="0"/>
              </a:rPr>
              <a:t>Raising the </a:t>
            </a:r>
            <a:r>
              <a:rPr lang="fr-FR" b="1" smtClean="0">
                <a:latin typeface="Times New Roman" pitchFamily="18" charset="0"/>
              </a:rPr>
              <a:t>visibility</a:t>
            </a:r>
            <a:r>
              <a:rPr lang="fr-FR" smtClean="0">
                <a:latin typeface="Times New Roman" pitchFamily="18" charset="0"/>
              </a:rPr>
              <a:t> of Maritime Affairs</a:t>
            </a:r>
          </a:p>
          <a:p>
            <a:endParaRPr lang="fr-FR" smtClean="0">
              <a:latin typeface="Times New Roman" pitchFamily="18" charset="0"/>
            </a:endParaRPr>
          </a:p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52E7A61-69CA-4256-9242-F7871B8A2CDE}" type="slidenum">
              <a:rPr lang="en-GB" smtClean="0"/>
              <a:pPr/>
              <a:t>12</a:t>
            </a:fld>
            <a:endParaRPr lang="en-GB" smtClean="0"/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914400" y="744538"/>
            <a:ext cx="4965700" cy="3724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0" name="Text Box 2"/>
          <p:cNvSpPr>
            <a:spLocks noChangeArrowheads="1"/>
          </p:cNvSpPr>
          <p:nvPr>
            <p:ph type="body"/>
          </p:nvPr>
        </p:nvSpPr>
        <p:spPr>
          <a:xfrm>
            <a:off x="679450" y="4718050"/>
            <a:ext cx="5435600" cy="4562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AEAE371-DD8F-474D-99C5-DE432510D6F7}" type="slidenum">
              <a:rPr lang="en-GB" smtClean="0"/>
              <a:pPr/>
              <a:t>13</a:t>
            </a:fld>
            <a:endParaRPr lang="en-GB" smtClean="0"/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914400" y="744538"/>
            <a:ext cx="4965700" cy="3724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Text Box 2"/>
          <p:cNvSpPr>
            <a:spLocks noChangeArrowheads="1"/>
          </p:cNvSpPr>
          <p:nvPr>
            <p:ph type="body"/>
          </p:nvPr>
        </p:nvSpPr>
        <p:spPr>
          <a:xfrm>
            <a:off x="679450" y="4718050"/>
            <a:ext cx="5435600" cy="4562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A9A74D9-B383-4866-B103-4AFB5C3011C3}" type="slidenum">
              <a:rPr lang="en-GB" smtClean="0"/>
              <a:pPr/>
              <a:t>14</a:t>
            </a:fld>
            <a:endParaRPr lang="en-GB" smtClean="0"/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914400" y="744538"/>
            <a:ext cx="4965700" cy="3724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8" name="Text Box 2"/>
          <p:cNvSpPr>
            <a:spLocks noChangeArrowheads="1"/>
          </p:cNvSpPr>
          <p:nvPr>
            <p:ph type="body"/>
          </p:nvPr>
        </p:nvSpPr>
        <p:spPr>
          <a:xfrm>
            <a:off x="679450" y="4718050"/>
            <a:ext cx="5435600" cy="4562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C8DA1DD-C117-4BBD-809C-E30E9B2793E6}" type="slidenum">
              <a:rPr lang="en-GB" smtClean="0"/>
              <a:pPr/>
              <a:t>15</a:t>
            </a:fld>
            <a:endParaRPr lang="en-GB" smtClean="0"/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914400" y="744538"/>
            <a:ext cx="4965700" cy="3724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2" name="Text Box 2"/>
          <p:cNvSpPr>
            <a:spLocks noChangeArrowheads="1"/>
          </p:cNvSpPr>
          <p:nvPr>
            <p:ph type="body"/>
          </p:nvPr>
        </p:nvSpPr>
        <p:spPr>
          <a:xfrm>
            <a:off x="679450" y="4718050"/>
            <a:ext cx="5435600" cy="4572000"/>
          </a:xfr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6C780C1-B334-4979-8C2E-7C58A0498BA7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914400" y="744538"/>
            <a:ext cx="4965700" cy="3724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Text Box 2"/>
          <p:cNvSpPr>
            <a:spLocks noChangeArrowheads="1"/>
          </p:cNvSpPr>
          <p:nvPr>
            <p:ph type="body"/>
          </p:nvPr>
        </p:nvSpPr>
        <p:spPr>
          <a:xfrm>
            <a:off x="679450" y="4718050"/>
            <a:ext cx="5435600" cy="4562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1AAFC71-DA2C-46D1-82E3-B197E86918F6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914400" y="744538"/>
            <a:ext cx="4965700" cy="3724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Text Box 2"/>
          <p:cNvSpPr>
            <a:spLocks noChangeArrowheads="1"/>
          </p:cNvSpPr>
          <p:nvPr>
            <p:ph type="body"/>
          </p:nvPr>
        </p:nvSpPr>
        <p:spPr>
          <a:xfrm>
            <a:off x="679450" y="4718050"/>
            <a:ext cx="5435600" cy="4562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09DED74-F7DE-4007-B0BF-DDD6714D7492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914400" y="744538"/>
            <a:ext cx="4965700" cy="3724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Text Box 2"/>
          <p:cNvSpPr>
            <a:spLocks noChangeArrowheads="1"/>
          </p:cNvSpPr>
          <p:nvPr>
            <p:ph type="body"/>
          </p:nvPr>
        </p:nvSpPr>
        <p:spPr>
          <a:xfrm>
            <a:off x="679450" y="4718050"/>
            <a:ext cx="5435600" cy="4562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5678F1B-6815-4106-81EA-0A08B6D13630}" type="slidenum">
              <a:rPr lang="en-GB" smtClean="0"/>
              <a:pPr/>
              <a:t>5</a:t>
            </a:fld>
            <a:endParaRPr lang="en-GB" smtClean="0"/>
          </a:p>
        </p:txBody>
      </p:sp>
      <p:sp>
        <p:nvSpPr>
          <p:cNvPr id="22531" name="Text Box 1"/>
          <p:cNvSpPr txBox="1">
            <a:spLocks noChangeArrowheads="1"/>
          </p:cNvSpPr>
          <p:nvPr/>
        </p:nvSpPr>
        <p:spPr bwMode="auto">
          <a:xfrm>
            <a:off x="914400" y="744538"/>
            <a:ext cx="4965700" cy="3724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Text Box 2"/>
          <p:cNvSpPr>
            <a:spLocks noChangeArrowheads="1"/>
          </p:cNvSpPr>
          <p:nvPr>
            <p:ph type="body"/>
          </p:nvPr>
        </p:nvSpPr>
        <p:spPr>
          <a:xfrm>
            <a:off x="679450" y="4718050"/>
            <a:ext cx="5435600" cy="4562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101A080-567D-4AEF-A13A-0D666C0B0E79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23555" name="Text Box 1"/>
          <p:cNvSpPr txBox="1">
            <a:spLocks noChangeArrowheads="1"/>
          </p:cNvSpPr>
          <p:nvPr/>
        </p:nvSpPr>
        <p:spPr bwMode="auto">
          <a:xfrm>
            <a:off x="914400" y="744538"/>
            <a:ext cx="4965700" cy="3724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Text Box 2"/>
          <p:cNvSpPr>
            <a:spLocks noChangeArrowheads="1"/>
          </p:cNvSpPr>
          <p:nvPr>
            <p:ph type="body"/>
          </p:nvPr>
        </p:nvSpPr>
        <p:spPr>
          <a:xfrm>
            <a:off x="679450" y="4718050"/>
            <a:ext cx="5435600" cy="4562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 New Roman" pitchFamily="18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153DFAF-D134-4913-BBD9-EDA80A9DC3E3}" type="slidenum">
              <a:rPr lang="en-GB" smtClean="0"/>
              <a:pPr/>
              <a:t>7</a:t>
            </a:fld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 New Roman" pitchFamily="18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F76AA2E-6B31-4917-87CA-963F0973FF48}" type="slidenum">
              <a:rPr lang="en-GB" smtClean="0"/>
              <a:pPr/>
              <a:t>8</a:t>
            </a:fld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 New Roman" pitchFamily="18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E54F5C4-26F4-4D29-AC60-124E2C6319CA}" type="slidenum">
              <a:rPr lang="en-GB" smtClean="0"/>
              <a:pPr/>
              <a:t>9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38213"/>
            <a:ext cx="2122488" cy="5297487"/>
          </a:xfrm>
        </p:spPr>
        <p:txBody>
          <a:bodyPr vert="eaVert"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38213"/>
            <a:ext cx="6219825" cy="5297487"/>
          </a:xfrm>
        </p:spPr>
        <p:txBody>
          <a:bodyPr vert="eaVert"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38213"/>
            <a:ext cx="8494713" cy="574675"/>
          </a:xfrm>
        </p:spPr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9475" y="1700213"/>
            <a:ext cx="3892550" cy="4535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4425" y="1700213"/>
            <a:ext cx="3894138" cy="4535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B77B8"/>
            </a:gs>
            <a:gs pos="100000">
              <a:srgbClr val="003E9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1255713" cy="838200"/>
          </a:xfrm>
          <a:prstGeom prst="rect">
            <a:avLst/>
          </a:prstGeom>
          <a:solidFill>
            <a:srgbClr val="003E9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/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755650" y="-4763"/>
            <a:ext cx="7883525" cy="838201"/>
          </a:xfrm>
          <a:prstGeom prst="roundRect">
            <a:avLst>
              <a:gd name="adj" fmla="val 185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/>
          </a:p>
        </p:txBody>
      </p:sp>
      <p:grpSp>
        <p:nvGrpSpPr>
          <p:cNvPr id="1028" name="Group 3"/>
          <p:cNvGrpSpPr>
            <a:grpSpLocks/>
          </p:cNvGrpSpPr>
          <p:nvPr/>
        </p:nvGrpSpPr>
        <p:grpSpPr bwMode="auto">
          <a:xfrm>
            <a:off x="755650" y="-1588"/>
            <a:ext cx="8386763" cy="836613"/>
            <a:chOff x="476" y="-1"/>
            <a:chExt cx="5283" cy="527"/>
          </a:xfrm>
        </p:grpSpPr>
        <p:pic>
          <p:nvPicPr>
            <p:cNvPr id="2" name="Picture 4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76" y="-1"/>
              <a:ext cx="1080" cy="5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3" name="Picture 5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1003" y="-1"/>
              <a:ext cx="2828" cy="5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072" name="Picture 6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3780" y="-1"/>
              <a:ext cx="1980" cy="5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grpSp>
        <p:nvGrpSpPr>
          <p:cNvPr id="1029" name="Group 7"/>
          <p:cNvGrpSpPr>
            <a:grpSpLocks/>
          </p:cNvGrpSpPr>
          <p:nvPr/>
        </p:nvGrpSpPr>
        <p:grpSpPr bwMode="auto">
          <a:xfrm>
            <a:off x="0" y="836613"/>
            <a:ext cx="9142413" cy="704850"/>
            <a:chOff x="0" y="527"/>
            <a:chExt cx="5759" cy="444"/>
          </a:xfrm>
        </p:grpSpPr>
        <p:sp>
          <p:nvSpPr>
            <p:cNvPr id="4" name="Rectangle 8"/>
            <p:cNvSpPr>
              <a:spLocks noChangeArrowheads="1"/>
            </p:cNvSpPr>
            <p:nvPr/>
          </p:nvSpPr>
          <p:spPr bwMode="auto">
            <a:xfrm>
              <a:off x="0" y="527"/>
              <a:ext cx="5760" cy="218"/>
            </a:xfrm>
            <a:prstGeom prst="rect">
              <a:avLst/>
            </a:prstGeom>
            <a:solidFill>
              <a:srgbClr val="F3FE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charset="0"/>
                <a:buNone/>
                <a:defRPr/>
              </a:pPr>
              <a:endParaRPr lang="en-US"/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0" y="716"/>
              <a:ext cx="5760" cy="256"/>
            </a:xfrm>
            <a:prstGeom prst="rect">
              <a:avLst/>
            </a:prstGeom>
            <a:solidFill>
              <a:srgbClr val="F3FE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charset="0"/>
                <a:buNone/>
                <a:defRPr/>
              </a:pPr>
              <a:endParaRPr lang="en-US"/>
            </a:p>
          </p:txBody>
        </p:sp>
      </p:grp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331913" y="112713"/>
            <a:ext cx="6062662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lnSpc>
                <a:spcPct val="102000"/>
              </a:lnSpc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r>
              <a:rPr lang="en-US" sz="1600">
                <a:solidFill>
                  <a:srgbClr val="FFFFFF"/>
                </a:solidFill>
                <a:latin typeface="Verdana" charset="0"/>
              </a:rPr>
              <a:t>An Integrated Maritime Policy for the European Union</a:t>
            </a:r>
            <a:br>
              <a:rPr lang="en-US" sz="1600">
                <a:solidFill>
                  <a:srgbClr val="FFFFFF"/>
                </a:solidFill>
                <a:latin typeface="Verdana" charset="0"/>
              </a:rPr>
            </a:br>
            <a:r>
              <a:rPr lang="en-US" sz="1600">
                <a:solidFill>
                  <a:srgbClr val="000000"/>
                </a:solidFill>
                <a:latin typeface="Verdana" charset="0"/>
              </a:rPr>
              <a:t>A sustainable future for the oceans and seas</a:t>
            </a:r>
          </a:p>
        </p:txBody>
      </p:sp>
      <p:sp>
        <p:nvSpPr>
          <p:cNvPr id="103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9475" y="1700213"/>
            <a:ext cx="7939088" cy="4535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32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38213"/>
            <a:ext cx="8494713" cy="574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0" y="838200"/>
            <a:ext cx="9144000" cy="1588"/>
          </a:xfrm>
          <a:prstGeom prst="line">
            <a:avLst/>
          </a:prstGeom>
          <a:noFill/>
          <a:ln w="9360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en-US"/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301625" y="106363"/>
            <a:ext cx="657225" cy="657225"/>
            <a:chOff x="190" y="67"/>
            <a:chExt cx="414" cy="414"/>
          </a:xfrm>
        </p:grpSpPr>
        <p:sp>
          <p:nvSpPr>
            <p:cNvPr id="1039" name="Freeform 15"/>
            <p:cNvSpPr>
              <a:spLocks noChangeArrowheads="1"/>
            </p:cNvSpPr>
            <p:nvPr/>
          </p:nvSpPr>
          <p:spPr bwMode="auto">
            <a:xfrm>
              <a:off x="367" y="67"/>
              <a:ext cx="61" cy="56"/>
            </a:xfrm>
            <a:custGeom>
              <a:avLst/>
              <a:gdLst/>
              <a:ahLst/>
              <a:cxnLst>
                <a:cxn ang="0">
                  <a:pos x="82" y="46"/>
                </a:cxn>
                <a:cxn ang="0">
                  <a:pos x="128" y="46"/>
                </a:cxn>
                <a:cxn ang="0">
                  <a:pos x="92" y="73"/>
                </a:cxn>
                <a:cxn ang="0">
                  <a:pos x="101" y="119"/>
                </a:cxn>
                <a:cxn ang="0">
                  <a:pos x="64" y="92"/>
                </a:cxn>
                <a:cxn ang="0">
                  <a:pos x="27" y="119"/>
                </a:cxn>
                <a:cxn ang="0">
                  <a:pos x="46" y="73"/>
                </a:cxn>
                <a:cxn ang="0">
                  <a:pos x="0" y="46"/>
                </a:cxn>
                <a:cxn ang="0">
                  <a:pos x="46" y="46"/>
                </a:cxn>
                <a:cxn ang="0">
                  <a:pos x="64" y="0"/>
                </a:cxn>
                <a:cxn ang="0">
                  <a:pos x="82" y="46"/>
                </a:cxn>
              </a:cxnLst>
              <a:rect l="0" t="0" r="r" b="b"/>
              <a:pathLst>
                <a:path w="128" h="119">
                  <a:moveTo>
                    <a:pt x="82" y="46"/>
                  </a:moveTo>
                  <a:lnTo>
                    <a:pt x="128" y="46"/>
                  </a:lnTo>
                  <a:lnTo>
                    <a:pt x="92" y="73"/>
                  </a:lnTo>
                  <a:lnTo>
                    <a:pt x="101" y="119"/>
                  </a:lnTo>
                  <a:lnTo>
                    <a:pt x="64" y="92"/>
                  </a:lnTo>
                  <a:lnTo>
                    <a:pt x="27" y="119"/>
                  </a:lnTo>
                  <a:lnTo>
                    <a:pt x="46" y="73"/>
                  </a:lnTo>
                  <a:lnTo>
                    <a:pt x="0" y="46"/>
                  </a:lnTo>
                  <a:lnTo>
                    <a:pt x="46" y="46"/>
                  </a:lnTo>
                  <a:lnTo>
                    <a:pt x="64" y="0"/>
                  </a:lnTo>
                  <a:lnTo>
                    <a:pt x="82" y="46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charset="0"/>
                <a:buNone/>
                <a:defRPr/>
              </a:pPr>
              <a:endParaRPr lang="en-US"/>
            </a:p>
          </p:txBody>
        </p:sp>
        <p:sp>
          <p:nvSpPr>
            <p:cNvPr id="1040" name="Freeform 16"/>
            <p:cNvSpPr>
              <a:spLocks noChangeArrowheads="1"/>
            </p:cNvSpPr>
            <p:nvPr/>
          </p:nvSpPr>
          <p:spPr bwMode="auto">
            <a:xfrm>
              <a:off x="367" y="67"/>
              <a:ext cx="61" cy="56"/>
            </a:xfrm>
            <a:custGeom>
              <a:avLst/>
              <a:gdLst/>
              <a:ahLst/>
              <a:cxnLst>
                <a:cxn ang="0">
                  <a:pos x="82" y="46"/>
                </a:cxn>
                <a:cxn ang="0">
                  <a:pos x="128" y="46"/>
                </a:cxn>
                <a:cxn ang="0">
                  <a:pos x="92" y="73"/>
                </a:cxn>
                <a:cxn ang="0">
                  <a:pos x="101" y="119"/>
                </a:cxn>
                <a:cxn ang="0">
                  <a:pos x="64" y="92"/>
                </a:cxn>
                <a:cxn ang="0">
                  <a:pos x="27" y="119"/>
                </a:cxn>
                <a:cxn ang="0">
                  <a:pos x="46" y="73"/>
                </a:cxn>
                <a:cxn ang="0">
                  <a:pos x="0" y="46"/>
                </a:cxn>
                <a:cxn ang="0">
                  <a:pos x="46" y="46"/>
                </a:cxn>
                <a:cxn ang="0">
                  <a:pos x="64" y="0"/>
                </a:cxn>
                <a:cxn ang="0">
                  <a:pos x="82" y="46"/>
                </a:cxn>
              </a:cxnLst>
              <a:rect l="0" t="0" r="r" b="b"/>
              <a:pathLst>
                <a:path w="128" h="119">
                  <a:moveTo>
                    <a:pt x="82" y="46"/>
                  </a:moveTo>
                  <a:lnTo>
                    <a:pt x="128" y="46"/>
                  </a:lnTo>
                  <a:lnTo>
                    <a:pt x="92" y="73"/>
                  </a:lnTo>
                  <a:lnTo>
                    <a:pt x="101" y="119"/>
                  </a:lnTo>
                  <a:lnTo>
                    <a:pt x="64" y="92"/>
                  </a:lnTo>
                  <a:lnTo>
                    <a:pt x="27" y="119"/>
                  </a:lnTo>
                  <a:lnTo>
                    <a:pt x="46" y="73"/>
                  </a:lnTo>
                  <a:lnTo>
                    <a:pt x="0" y="46"/>
                  </a:lnTo>
                  <a:lnTo>
                    <a:pt x="46" y="46"/>
                  </a:lnTo>
                  <a:lnTo>
                    <a:pt x="64" y="0"/>
                  </a:lnTo>
                  <a:lnTo>
                    <a:pt x="82" y="46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charset="0"/>
                <a:buNone/>
                <a:defRPr/>
              </a:pPr>
              <a:endParaRPr lang="en-US"/>
            </a:p>
          </p:txBody>
        </p:sp>
        <p:sp>
          <p:nvSpPr>
            <p:cNvPr id="1041" name="Freeform 17"/>
            <p:cNvSpPr>
              <a:spLocks noChangeArrowheads="1"/>
            </p:cNvSpPr>
            <p:nvPr/>
          </p:nvSpPr>
          <p:spPr bwMode="auto">
            <a:xfrm>
              <a:off x="367" y="421"/>
              <a:ext cx="61" cy="61"/>
            </a:xfrm>
            <a:custGeom>
              <a:avLst/>
              <a:gdLst/>
              <a:ahLst/>
              <a:cxnLst>
                <a:cxn ang="0">
                  <a:pos x="82" y="46"/>
                </a:cxn>
                <a:cxn ang="0">
                  <a:pos x="128" y="46"/>
                </a:cxn>
                <a:cxn ang="0">
                  <a:pos x="92" y="83"/>
                </a:cxn>
                <a:cxn ang="0">
                  <a:pos x="110" y="128"/>
                </a:cxn>
                <a:cxn ang="0">
                  <a:pos x="64" y="101"/>
                </a:cxn>
                <a:cxn ang="0">
                  <a:pos x="27" y="128"/>
                </a:cxn>
                <a:cxn ang="0">
                  <a:pos x="46" y="83"/>
                </a:cxn>
                <a:cxn ang="0">
                  <a:pos x="0" y="46"/>
                </a:cxn>
                <a:cxn ang="0">
                  <a:pos x="55" y="46"/>
                </a:cxn>
                <a:cxn ang="0">
                  <a:pos x="64" y="0"/>
                </a:cxn>
                <a:cxn ang="0">
                  <a:pos x="82" y="46"/>
                </a:cxn>
              </a:cxnLst>
              <a:rect l="0" t="0" r="r" b="b"/>
              <a:pathLst>
                <a:path w="128" h="128">
                  <a:moveTo>
                    <a:pt x="82" y="46"/>
                  </a:moveTo>
                  <a:lnTo>
                    <a:pt x="128" y="46"/>
                  </a:lnTo>
                  <a:lnTo>
                    <a:pt x="92" y="83"/>
                  </a:lnTo>
                  <a:lnTo>
                    <a:pt x="110" y="128"/>
                  </a:lnTo>
                  <a:lnTo>
                    <a:pt x="64" y="101"/>
                  </a:lnTo>
                  <a:lnTo>
                    <a:pt x="27" y="128"/>
                  </a:lnTo>
                  <a:lnTo>
                    <a:pt x="46" y="83"/>
                  </a:lnTo>
                  <a:lnTo>
                    <a:pt x="0" y="46"/>
                  </a:lnTo>
                  <a:lnTo>
                    <a:pt x="55" y="46"/>
                  </a:lnTo>
                  <a:lnTo>
                    <a:pt x="64" y="0"/>
                  </a:lnTo>
                  <a:lnTo>
                    <a:pt x="82" y="46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charset="0"/>
                <a:buNone/>
                <a:defRPr/>
              </a:pPr>
              <a:endParaRPr lang="en-US"/>
            </a:p>
          </p:txBody>
        </p:sp>
        <p:sp>
          <p:nvSpPr>
            <p:cNvPr id="1042" name="Freeform 18"/>
            <p:cNvSpPr>
              <a:spLocks noChangeArrowheads="1"/>
            </p:cNvSpPr>
            <p:nvPr/>
          </p:nvSpPr>
          <p:spPr bwMode="auto">
            <a:xfrm>
              <a:off x="367" y="421"/>
              <a:ext cx="61" cy="61"/>
            </a:xfrm>
            <a:custGeom>
              <a:avLst/>
              <a:gdLst/>
              <a:ahLst/>
              <a:cxnLst>
                <a:cxn ang="0">
                  <a:pos x="82" y="46"/>
                </a:cxn>
                <a:cxn ang="0">
                  <a:pos x="128" y="46"/>
                </a:cxn>
                <a:cxn ang="0">
                  <a:pos x="92" y="83"/>
                </a:cxn>
                <a:cxn ang="0">
                  <a:pos x="110" y="128"/>
                </a:cxn>
                <a:cxn ang="0">
                  <a:pos x="64" y="101"/>
                </a:cxn>
                <a:cxn ang="0">
                  <a:pos x="27" y="128"/>
                </a:cxn>
                <a:cxn ang="0">
                  <a:pos x="46" y="83"/>
                </a:cxn>
                <a:cxn ang="0">
                  <a:pos x="0" y="46"/>
                </a:cxn>
                <a:cxn ang="0">
                  <a:pos x="55" y="46"/>
                </a:cxn>
                <a:cxn ang="0">
                  <a:pos x="64" y="0"/>
                </a:cxn>
                <a:cxn ang="0">
                  <a:pos x="82" y="46"/>
                </a:cxn>
              </a:cxnLst>
              <a:rect l="0" t="0" r="r" b="b"/>
              <a:pathLst>
                <a:path w="128" h="128">
                  <a:moveTo>
                    <a:pt x="82" y="46"/>
                  </a:moveTo>
                  <a:lnTo>
                    <a:pt x="128" y="46"/>
                  </a:lnTo>
                  <a:lnTo>
                    <a:pt x="92" y="83"/>
                  </a:lnTo>
                  <a:lnTo>
                    <a:pt x="110" y="128"/>
                  </a:lnTo>
                  <a:lnTo>
                    <a:pt x="64" y="101"/>
                  </a:lnTo>
                  <a:lnTo>
                    <a:pt x="27" y="128"/>
                  </a:lnTo>
                  <a:lnTo>
                    <a:pt x="46" y="83"/>
                  </a:lnTo>
                  <a:lnTo>
                    <a:pt x="0" y="46"/>
                  </a:lnTo>
                  <a:lnTo>
                    <a:pt x="55" y="46"/>
                  </a:lnTo>
                  <a:lnTo>
                    <a:pt x="64" y="0"/>
                  </a:lnTo>
                  <a:lnTo>
                    <a:pt x="82" y="46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charset="0"/>
                <a:buNone/>
                <a:defRPr/>
              </a:pPr>
              <a:endParaRPr lang="en-US"/>
            </a:p>
          </p:txBody>
        </p:sp>
        <p:sp>
          <p:nvSpPr>
            <p:cNvPr id="1043" name="Freeform 19"/>
            <p:cNvSpPr>
              <a:spLocks noChangeArrowheads="1"/>
            </p:cNvSpPr>
            <p:nvPr/>
          </p:nvSpPr>
          <p:spPr bwMode="auto">
            <a:xfrm>
              <a:off x="458" y="400"/>
              <a:ext cx="61" cy="56"/>
            </a:xfrm>
            <a:custGeom>
              <a:avLst/>
              <a:gdLst/>
              <a:ahLst/>
              <a:cxnLst>
                <a:cxn ang="0">
                  <a:pos x="73" y="46"/>
                </a:cxn>
                <a:cxn ang="0">
                  <a:pos x="128" y="46"/>
                </a:cxn>
                <a:cxn ang="0">
                  <a:pos x="82" y="74"/>
                </a:cxn>
                <a:cxn ang="0">
                  <a:pos x="100" y="119"/>
                </a:cxn>
                <a:cxn ang="0">
                  <a:pos x="64" y="92"/>
                </a:cxn>
                <a:cxn ang="0">
                  <a:pos x="18" y="119"/>
                </a:cxn>
                <a:cxn ang="0">
                  <a:pos x="36" y="74"/>
                </a:cxn>
                <a:cxn ang="0">
                  <a:pos x="0" y="46"/>
                </a:cxn>
                <a:cxn ang="0">
                  <a:pos x="45" y="46"/>
                </a:cxn>
                <a:cxn ang="0">
                  <a:pos x="64" y="0"/>
                </a:cxn>
                <a:cxn ang="0">
                  <a:pos x="73" y="46"/>
                </a:cxn>
              </a:cxnLst>
              <a:rect l="0" t="0" r="r" b="b"/>
              <a:pathLst>
                <a:path w="128" h="119">
                  <a:moveTo>
                    <a:pt x="73" y="46"/>
                  </a:moveTo>
                  <a:lnTo>
                    <a:pt x="128" y="46"/>
                  </a:lnTo>
                  <a:lnTo>
                    <a:pt x="82" y="74"/>
                  </a:lnTo>
                  <a:lnTo>
                    <a:pt x="100" y="119"/>
                  </a:lnTo>
                  <a:lnTo>
                    <a:pt x="64" y="92"/>
                  </a:lnTo>
                  <a:lnTo>
                    <a:pt x="18" y="119"/>
                  </a:lnTo>
                  <a:lnTo>
                    <a:pt x="36" y="74"/>
                  </a:lnTo>
                  <a:lnTo>
                    <a:pt x="0" y="46"/>
                  </a:lnTo>
                  <a:lnTo>
                    <a:pt x="45" y="46"/>
                  </a:lnTo>
                  <a:lnTo>
                    <a:pt x="64" y="0"/>
                  </a:lnTo>
                  <a:lnTo>
                    <a:pt x="73" y="46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charset="0"/>
                <a:buNone/>
                <a:defRPr/>
              </a:pPr>
              <a:endParaRPr lang="en-US"/>
            </a:p>
          </p:txBody>
        </p:sp>
        <p:sp>
          <p:nvSpPr>
            <p:cNvPr id="1044" name="Freeform 20"/>
            <p:cNvSpPr>
              <a:spLocks noChangeArrowheads="1"/>
            </p:cNvSpPr>
            <p:nvPr/>
          </p:nvSpPr>
          <p:spPr bwMode="auto">
            <a:xfrm>
              <a:off x="458" y="400"/>
              <a:ext cx="61" cy="56"/>
            </a:xfrm>
            <a:custGeom>
              <a:avLst/>
              <a:gdLst/>
              <a:ahLst/>
              <a:cxnLst>
                <a:cxn ang="0">
                  <a:pos x="73" y="46"/>
                </a:cxn>
                <a:cxn ang="0">
                  <a:pos x="128" y="46"/>
                </a:cxn>
                <a:cxn ang="0">
                  <a:pos x="82" y="74"/>
                </a:cxn>
                <a:cxn ang="0">
                  <a:pos x="100" y="119"/>
                </a:cxn>
                <a:cxn ang="0">
                  <a:pos x="64" y="92"/>
                </a:cxn>
                <a:cxn ang="0">
                  <a:pos x="18" y="119"/>
                </a:cxn>
                <a:cxn ang="0">
                  <a:pos x="36" y="74"/>
                </a:cxn>
                <a:cxn ang="0">
                  <a:pos x="0" y="46"/>
                </a:cxn>
                <a:cxn ang="0">
                  <a:pos x="45" y="46"/>
                </a:cxn>
                <a:cxn ang="0">
                  <a:pos x="64" y="0"/>
                </a:cxn>
                <a:cxn ang="0">
                  <a:pos x="73" y="46"/>
                </a:cxn>
              </a:cxnLst>
              <a:rect l="0" t="0" r="r" b="b"/>
              <a:pathLst>
                <a:path w="128" h="119">
                  <a:moveTo>
                    <a:pt x="73" y="46"/>
                  </a:moveTo>
                  <a:lnTo>
                    <a:pt x="128" y="46"/>
                  </a:lnTo>
                  <a:lnTo>
                    <a:pt x="82" y="74"/>
                  </a:lnTo>
                  <a:lnTo>
                    <a:pt x="100" y="119"/>
                  </a:lnTo>
                  <a:lnTo>
                    <a:pt x="64" y="92"/>
                  </a:lnTo>
                  <a:lnTo>
                    <a:pt x="18" y="119"/>
                  </a:lnTo>
                  <a:lnTo>
                    <a:pt x="36" y="74"/>
                  </a:lnTo>
                  <a:lnTo>
                    <a:pt x="0" y="46"/>
                  </a:lnTo>
                  <a:lnTo>
                    <a:pt x="45" y="46"/>
                  </a:lnTo>
                  <a:lnTo>
                    <a:pt x="64" y="0"/>
                  </a:lnTo>
                  <a:lnTo>
                    <a:pt x="73" y="46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charset="0"/>
                <a:buNone/>
                <a:defRPr/>
              </a:pPr>
              <a:endParaRPr lang="en-US"/>
            </a:p>
          </p:txBody>
        </p:sp>
        <p:sp>
          <p:nvSpPr>
            <p:cNvPr id="1045" name="Freeform 21"/>
            <p:cNvSpPr>
              <a:spLocks noChangeArrowheads="1"/>
            </p:cNvSpPr>
            <p:nvPr/>
          </p:nvSpPr>
          <p:spPr bwMode="auto">
            <a:xfrm>
              <a:off x="458" y="88"/>
              <a:ext cx="61" cy="61"/>
            </a:xfrm>
            <a:custGeom>
              <a:avLst/>
              <a:gdLst/>
              <a:ahLst/>
              <a:cxnLst>
                <a:cxn ang="0">
                  <a:pos x="73" y="46"/>
                </a:cxn>
                <a:cxn ang="0">
                  <a:pos x="128" y="46"/>
                </a:cxn>
                <a:cxn ang="0">
                  <a:pos x="82" y="82"/>
                </a:cxn>
                <a:cxn ang="0">
                  <a:pos x="100" y="128"/>
                </a:cxn>
                <a:cxn ang="0">
                  <a:pos x="64" y="101"/>
                </a:cxn>
                <a:cxn ang="0">
                  <a:pos x="18" y="128"/>
                </a:cxn>
                <a:cxn ang="0">
                  <a:pos x="36" y="82"/>
                </a:cxn>
                <a:cxn ang="0">
                  <a:pos x="0" y="46"/>
                </a:cxn>
                <a:cxn ang="0">
                  <a:pos x="45" y="46"/>
                </a:cxn>
                <a:cxn ang="0">
                  <a:pos x="64" y="0"/>
                </a:cxn>
                <a:cxn ang="0">
                  <a:pos x="73" y="46"/>
                </a:cxn>
              </a:cxnLst>
              <a:rect l="0" t="0" r="r" b="b"/>
              <a:pathLst>
                <a:path w="128" h="128">
                  <a:moveTo>
                    <a:pt x="73" y="46"/>
                  </a:moveTo>
                  <a:lnTo>
                    <a:pt x="128" y="46"/>
                  </a:lnTo>
                  <a:lnTo>
                    <a:pt x="82" y="82"/>
                  </a:lnTo>
                  <a:lnTo>
                    <a:pt x="100" y="128"/>
                  </a:lnTo>
                  <a:lnTo>
                    <a:pt x="64" y="101"/>
                  </a:lnTo>
                  <a:lnTo>
                    <a:pt x="18" y="128"/>
                  </a:lnTo>
                  <a:lnTo>
                    <a:pt x="36" y="82"/>
                  </a:lnTo>
                  <a:lnTo>
                    <a:pt x="0" y="46"/>
                  </a:lnTo>
                  <a:lnTo>
                    <a:pt x="45" y="46"/>
                  </a:lnTo>
                  <a:lnTo>
                    <a:pt x="64" y="0"/>
                  </a:lnTo>
                  <a:lnTo>
                    <a:pt x="73" y="46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charset="0"/>
                <a:buNone/>
                <a:defRPr/>
              </a:pPr>
              <a:endParaRPr lang="en-US"/>
            </a:p>
          </p:txBody>
        </p:sp>
        <p:sp>
          <p:nvSpPr>
            <p:cNvPr id="1046" name="Freeform 22"/>
            <p:cNvSpPr>
              <a:spLocks noChangeArrowheads="1"/>
            </p:cNvSpPr>
            <p:nvPr/>
          </p:nvSpPr>
          <p:spPr bwMode="auto">
            <a:xfrm>
              <a:off x="458" y="88"/>
              <a:ext cx="61" cy="61"/>
            </a:xfrm>
            <a:custGeom>
              <a:avLst/>
              <a:gdLst/>
              <a:ahLst/>
              <a:cxnLst>
                <a:cxn ang="0">
                  <a:pos x="73" y="46"/>
                </a:cxn>
                <a:cxn ang="0">
                  <a:pos x="128" y="46"/>
                </a:cxn>
                <a:cxn ang="0">
                  <a:pos x="82" y="82"/>
                </a:cxn>
                <a:cxn ang="0">
                  <a:pos x="100" y="128"/>
                </a:cxn>
                <a:cxn ang="0">
                  <a:pos x="64" y="101"/>
                </a:cxn>
                <a:cxn ang="0">
                  <a:pos x="18" y="128"/>
                </a:cxn>
                <a:cxn ang="0">
                  <a:pos x="36" y="82"/>
                </a:cxn>
                <a:cxn ang="0">
                  <a:pos x="0" y="46"/>
                </a:cxn>
                <a:cxn ang="0">
                  <a:pos x="45" y="46"/>
                </a:cxn>
                <a:cxn ang="0">
                  <a:pos x="64" y="0"/>
                </a:cxn>
                <a:cxn ang="0">
                  <a:pos x="73" y="46"/>
                </a:cxn>
              </a:cxnLst>
              <a:rect l="0" t="0" r="r" b="b"/>
              <a:pathLst>
                <a:path w="128" h="128">
                  <a:moveTo>
                    <a:pt x="73" y="46"/>
                  </a:moveTo>
                  <a:lnTo>
                    <a:pt x="128" y="46"/>
                  </a:lnTo>
                  <a:lnTo>
                    <a:pt x="82" y="82"/>
                  </a:lnTo>
                  <a:lnTo>
                    <a:pt x="100" y="128"/>
                  </a:lnTo>
                  <a:lnTo>
                    <a:pt x="64" y="101"/>
                  </a:lnTo>
                  <a:lnTo>
                    <a:pt x="18" y="128"/>
                  </a:lnTo>
                  <a:lnTo>
                    <a:pt x="36" y="82"/>
                  </a:lnTo>
                  <a:lnTo>
                    <a:pt x="0" y="46"/>
                  </a:lnTo>
                  <a:lnTo>
                    <a:pt x="45" y="46"/>
                  </a:lnTo>
                  <a:lnTo>
                    <a:pt x="64" y="0"/>
                  </a:lnTo>
                  <a:lnTo>
                    <a:pt x="73" y="46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charset="0"/>
                <a:buNone/>
                <a:defRPr/>
              </a:pPr>
              <a:endParaRPr lang="en-US"/>
            </a:p>
          </p:txBody>
        </p:sp>
        <p:sp>
          <p:nvSpPr>
            <p:cNvPr id="1047" name="Freeform 23"/>
            <p:cNvSpPr>
              <a:spLocks noChangeArrowheads="1"/>
            </p:cNvSpPr>
            <p:nvPr/>
          </p:nvSpPr>
          <p:spPr bwMode="auto">
            <a:xfrm>
              <a:off x="523" y="158"/>
              <a:ext cx="61" cy="56"/>
            </a:xfrm>
            <a:custGeom>
              <a:avLst/>
              <a:gdLst/>
              <a:ahLst/>
              <a:cxnLst>
                <a:cxn ang="0">
                  <a:pos x="74" y="45"/>
                </a:cxn>
                <a:cxn ang="0">
                  <a:pos x="129" y="45"/>
                </a:cxn>
                <a:cxn ang="0">
                  <a:pos x="83" y="73"/>
                </a:cxn>
                <a:cxn ang="0">
                  <a:pos x="101" y="119"/>
                </a:cxn>
                <a:cxn ang="0">
                  <a:pos x="64" y="91"/>
                </a:cxn>
                <a:cxn ang="0">
                  <a:pos x="28" y="119"/>
                </a:cxn>
                <a:cxn ang="0">
                  <a:pos x="37" y="73"/>
                </a:cxn>
                <a:cxn ang="0">
                  <a:pos x="0" y="45"/>
                </a:cxn>
                <a:cxn ang="0">
                  <a:pos x="46" y="45"/>
                </a:cxn>
                <a:cxn ang="0">
                  <a:pos x="64" y="0"/>
                </a:cxn>
                <a:cxn ang="0">
                  <a:pos x="74" y="45"/>
                </a:cxn>
              </a:cxnLst>
              <a:rect l="0" t="0" r="r" b="b"/>
              <a:pathLst>
                <a:path w="129" h="119">
                  <a:moveTo>
                    <a:pt x="74" y="45"/>
                  </a:moveTo>
                  <a:lnTo>
                    <a:pt x="129" y="45"/>
                  </a:lnTo>
                  <a:lnTo>
                    <a:pt x="83" y="73"/>
                  </a:lnTo>
                  <a:lnTo>
                    <a:pt x="101" y="119"/>
                  </a:lnTo>
                  <a:lnTo>
                    <a:pt x="64" y="91"/>
                  </a:lnTo>
                  <a:lnTo>
                    <a:pt x="28" y="119"/>
                  </a:lnTo>
                  <a:lnTo>
                    <a:pt x="37" y="73"/>
                  </a:lnTo>
                  <a:lnTo>
                    <a:pt x="0" y="45"/>
                  </a:lnTo>
                  <a:lnTo>
                    <a:pt x="46" y="45"/>
                  </a:lnTo>
                  <a:lnTo>
                    <a:pt x="64" y="0"/>
                  </a:lnTo>
                  <a:lnTo>
                    <a:pt x="74" y="45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charset="0"/>
                <a:buNone/>
                <a:defRPr/>
              </a:pPr>
              <a:endParaRPr lang="en-US"/>
            </a:p>
          </p:txBody>
        </p:sp>
        <p:sp>
          <p:nvSpPr>
            <p:cNvPr id="1048" name="Freeform 24"/>
            <p:cNvSpPr>
              <a:spLocks noChangeArrowheads="1"/>
            </p:cNvSpPr>
            <p:nvPr/>
          </p:nvSpPr>
          <p:spPr bwMode="auto">
            <a:xfrm>
              <a:off x="523" y="158"/>
              <a:ext cx="61" cy="56"/>
            </a:xfrm>
            <a:custGeom>
              <a:avLst/>
              <a:gdLst/>
              <a:ahLst/>
              <a:cxnLst>
                <a:cxn ang="0">
                  <a:pos x="74" y="45"/>
                </a:cxn>
                <a:cxn ang="0">
                  <a:pos x="129" y="45"/>
                </a:cxn>
                <a:cxn ang="0">
                  <a:pos x="83" y="73"/>
                </a:cxn>
                <a:cxn ang="0">
                  <a:pos x="101" y="119"/>
                </a:cxn>
                <a:cxn ang="0">
                  <a:pos x="64" y="91"/>
                </a:cxn>
                <a:cxn ang="0">
                  <a:pos x="28" y="119"/>
                </a:cxn>
                <a:cxn ang="0">
                  <a:pos x="37" y="73"/>
                </a:cxn>
                <a:cxn ang="0">
                  <a:pos x="0" y="45"/>
                </a:cxn>
                <a:cxn ang="0">
                  <a:pos x="46" y="45"/>
                </a:cxn>
                <a:cxn ang="0">
                  <a:pos x="64" y="0"/>
                </a:cxn>
                <a:cxn ang="0">
                  <a:pos x="74" y="45"/>
                </a:cxn>
              </a:cxnLst>
              <a:rect l="0" t="0" r="r" b="b"/>
              <a:pathLst>
                <a:path w="129" h="119">
                  <a:moveTo>
                    <a:pt x="74" y="45"/>
                  </a:moveTo>
                  <a:lnTo>
                    <a:pt x="129" y="45"/>
                  </a:lnTo>
                  <a:lnTo>
                    <a:pt x="83" y="73"/>
                  </a:lnTo>
                  <a:lnTo>
                    <a:pt x="101" y="119"/>
                  </a:lnTo>
                  <a:lnTo>
                    <a:pt x="64" y="91"/>
                  </a:lnTo>
                  <a:lnTo>
                    <a:pt x="28" y="119"/>
                  </a:lnTo>
                  <a:lnTo>
                    <a:pt x="37" y="73"/>
                  </a:lnTo>
                  <a:lnTo>
                    <a:pt x="0" y="45"/>
                  </a:lnTo>
                  <a:lnTo>
                    <a:pt x="46" y="45"/>
                  </a:lnTo>
                  <a:lnTo>
                    <a:pt x="64" y="0"/>
                  </a:lnTo>
                  <a:lnTo>
                    <a:pt x="74" y="45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charset="0"/>
                <a:buNone/>
                <a:defRPr/>
              </a:pPr>
              <a:endParaRPr lang="en-US"/>
            </a:p>
          </p:txBody>
        </p:sp>
        <p:sp>
          <p:nvSpPr>
            <p:cNvPr id="1049" name="Freeform 25"/>
            <p:cNvSpPr>
              <a:spLocks noChangeArrowheads="1"/>
            </p:cNvSpPr>
            <p:nvPr/>
          </p:nvSpPr>
          <p:spPr bwMode="auto">
            <a:xfrm>
              <a:off x="523" y="335"/>
              <a:ext cx="61" cy="56"/>
            </a:xfrm>
            <a:custGeom>
              <a:avLst/>
              <a:gdLst/>
              <a:ahLst/>
              <a:cxnLst>
                <a:cxn ang="0">
                  <a:pos x="74" y="45"/>
                </a:cxn>
                <a:cxn ang="0">
                  <a:pos x="129" y="45"/>
                </a:cxn>
                <a:cxn ang="0">
                  <a:pos x="83" y="73"/>
                </a:cxn>
                <a:cxn ang="0">
                  <a:pos x="101" y="119"/>
                </a:cxn>
                <a:cxn ang="0">
                  <a:pos x="64" y="91"/>
                </a:cxn>
                <a:cxn ang="0">
                  <a:pos x="28" y="119"/>
                </a:cxn>
                <a:cxn ang="0">
                  <a:pos x="37" y="73"/>
                </a:cxn>
                <a:cxn ang="0">
                  <a:pos x="0" y="45"/>
                </a:cxn>
                <a:cxn ang="0">
                  <a:pos x="46" y="45"/>
                </a:cxn>
                <a:cxn ang="0">
                  <a:pos x="64" y="0"/>
                </a:cxn>
                <a:cxn ang="0">
                  <a:pos x="74" y="45"/>
                </a:cxn>
              </a:cxnLst>
              <a:rect l="0" t="0" r="r" b="b"/>
              <a:pathLst>
                <a:path w="129" h="119">
                  <a:moveTo>
                    <a:pt x="74" y="45"/>
                  </a:moveTo>
                  <a:lnTo>
                    <a:pt x="129" y="45"/>
                  </a:lnTo>
                  <a:lnTo>
                    <a:pt x="83" y="73"/>
                  </a:lnTo>
                  <a:lnTo>
                    <a:pt x="101" y="119"/>
                  </a:lnTo>
                  <a:lnTo>
                    <a:pt x="64" y="91"/>
                  </a:lnTo>
                  <a:lnTo>
                    <a:pt x="28" y="119"/>
                  </a:lnTo>
                  <a:lnTo>
                    <a:pt x="37" y="73"/>
                  </a:lnTo>
                  <a:lnTo>
                    <a:pt x="0" y="45"/>
                  </a:lnTo>
                  <a:lnTo>
                    <a:pt x="46" y="45"/>
                  </a:lnTo>
                  <a:lnTo>
                    <a:pt x="64" y="0"/>
                  </a:lnTo>
                  <a:lnTo>
                    <a:pt x="74" y="45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charset="0"/>
                <a:buNone/>
                <a:defRPr/>
              </a:pPr>
              <a:endParaRPr lang="en-US"/>
            </a:p>
          </p:txBody>
        </p:sp>
        <p:sp>
          <p:nvSpPr>
            <p:cNvPr id="1050" name="Freeform 26"/>
            <p:cNvSpPr>
              <a:spLocks noChangeArrowheads="1"/>
            </p:cNvSpPr>
            <p:nvPr/>
          </p:nvSpPr>
          <p:spPr bwMode="auto">
            <a:xfrm>
              <a:off x="523" y="335"/>
              <a:ext cx="61" cy="56"/>
            </a:xfrm>
            <a:custGeom>
              <a:avLst/>
              <a:gdLst/>
              <a:ahLst/>
              <a:cxnLst>
                <a:cxn ang="0">
                  <a:pos x="74" y="45"/>
                </a:cxn>
                <a:cxn ang="0">
                  <a:pos x="129" y="45"/>
                </a:cxn>
                <a:cxn ang="0">
                  <a:pos x="83" y="73"/>
                </a:cxn>
                <a:cxn ang="0">
                  <a:pos x="101" y="119"/>
                </a:cxn>
                <a:cxn ang="0">
                  <a:pos x="64" y="91"/>
                </a:cxn>
                <a:cxn ang="0">
                  <a:pos x="28" y="119"/>
                </a:cxn>
                <a:cxn ang="0">
                  <a:pos x="37" y="73"/>
                </a:cxn>
                <a:cxn ang="0">
                  <a:pos x="0" y="45"/>
                </a:cxn>
                <a:cxn ang="0">
                  <a:pos x="46" y="45"/>
                </a:cxn>
                <a:cxn ang="0">
                  <a:pos x="64" y="0"/>
                </a:cxn>
                <a:cxn ang="0">
                  <a:pos x="74" y="45"/>
                </a:cxn>
              </a:cxnLst>
              <a:rect l="0" t="0" r="r" b="b"/>
              <a:pathLst>
                <a:path w="129" h="119">
                  <a:moveTo>
                    <a:pt x="74" y="45"/>
                  </a:moveTo>
                  <a:lnTo>
                    <a:pt x="129" y="45"/>
                  </a:lnTo>
                  <a:lnTo>
                    <a:pt x="83" y="73"/>
                  </a:lnTo>
                  <a:lnTo>
                    <a:pt x="101" y="119"/>
                  </a:lnTo>
                  <a:lnTo>
                    <a:pt x="64" y="91"/>
                  </a:lnTo>
                  <a:lnTo>
                    <a:pt x="28" y="119"/>
                  </a:lnTo>
                  <a:lnTo>
                    <a:pt x="37" y="73"/>
                  </a:lnTo>
                  <a:lnTo>
                    <a:pt x="0" y="45"/>
                  </a:lnTo>
                  <a:lnTo>
                    <a:pt x="46" y="45"/>
                  </a:lnTo>
                  <a:lnTo>
                    <a:pt x="64" y="0"/>
                  </a:lnTo>
                  <a:lnTo>
                    <a:pt x="74" y="45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charset="0"/>
                <a:buNone/>
                <a:defRPr/>
              </a:pPr>
              <a:endParaRPr lang="en-US"/>
            </a:p>
          </p:txBody>
        </p:sp>
        <p:sp>
          <p:nvSpPr>
            <p:cNvPr id="1051" name="Freeform 27"/>
            <p:cNvSpPr>
              <a:spLocks noChangeArrowheads="1"/>
            </p:cNvSpPr>
            <p:nvPr/>
          </p:nvSpPr>
          <p:spPr bwMode="auto">
            <a:xfrm>
              <a:off x="549" y="244"/>
              <a:ext cx="56" cy="56"/>
            </a:xfrm>
            <a:custGeom>
              <a:avLst/>
              <a:gdLst/>
              <a:ahLst/>
              <a:cxnLst>
                <a:cxn ang="0">
                  <a:pos x="74" y="46"/>
                </a:cxn>
                <a:cxn ang="0">
                  <a:pos x="119" y="46"/>
                </a:cxn>
                <a:cxn ang="0">
                  <a:pos x="83" y="73"/>
                </a:cxn>
                <a:cxn ang="0">
                  <a:pos x="101" y="119"/>
                </a:cxn>
                <a:cxn ang="0">
                  <a:pos x="64" y="92"/>
                </a:cxn>
                <a:cxn ang="0">
                  <a:pos x="19" y="119"/>
                </a:cxn>
                <a:cxn ang="0">
                  <a:pos x="37" y="73"/>
                </a:cxn>
                <a:cxn ang="0">
                  <a:pos x="0" y="46"/>
                </a:cxn>
                <a:cxn ang="0">
                  <a:pos x="46" y="46"/>
                </a:cxn>
                <a:cxn ang="0">
                  <a:pos x="64" y="0"/>
                </a:cxn>
                <a:cxn ang="0">
                  <a:pos x="74" y="46"/>
                </a:cxn>
              </a:cxnLst>
              <a:rect l="0" t="0" r="r" b="b"/>
              <a:pathLst>
                <a:path w="119" h="119">
                  <a:moveTo>
                    <a:pt x="74" y="46"/>
                  </a:moveTo>
                  <a:lnTo>
                    <a:pt x="119" y="46"/>
                  </a:lnTo>
                  <a:lnTo>
                    <a:pt x="83" y="73"/>
                  </a:lnTo>
                  <a:lnTo>
                    <a:pt x="101" y="119"/>
                  </a:lnTo>
                  <a:lnTo>
                    <a:pt x="64" y="92"/>
                  </a:lnTo>
                  <a:lnTo>
                    <a:pt x="19" y="119"/>
                  </a:lnTo>
                  <a:lnTo>
                    <a:pt x="37" y="73"/>
                  </a:lnTo>
                  <a:lnTo>
                    <a:pt x="0" y="46"/>
                  </a:lnTo>
                  <a:lnTo>
                    <a:pt x="46" y="46"/>
                  </a:lnTo>
                  <a:lnTo>
                    <a:pt x="64" y="0"/>
                  </a:lnTo>
                  <a:lnTo>
                    <a:pt x="74" y="46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charset="0"/>
                <a:buNone/>
                <a:defRPr/>
              </a:pPr>
              <a:endParaRPr lang="en-US"/>
            </a:p>
          </p:txBody>
        </p:sp>
        <p:sp>
          <p:nvSpPr>
            <p:cNvPr id="1052" name="Freeform 28"/>
            <p:cNvSpPr>
              <a:spLocks noChangeArrowheads="1"/>
            </p:cNvSpPr>
            <p:nvPr/>
          </p:nvSpPr>
          <p:spPr bwMode="auto">
            <a:xfrm>
              <a:off x="549" y="244"/>
              <a:ext cx="56" cy="56"/>
            </a:xfrm>
            <a:custGeom>
              <a:avLst/>
              <a:gdLst/>
              <a:ahLst/>
              <a:cxnLst>
                <a:cxn ang="0">
                  <a:pos x="74" y="46"/>
                </a:cxn>
                <a:cxn ang="0">
                  <a:pos x="119" y="46"/>
                </a:cxn>
                <a:cxn ang="0">
                  <a:pos x="83" y="73"/>
                </a:cxn>
                <a:cxn ang="0">
                  <a:pos x="101" y="119"/>
                </a:cxn>
                <a:cxn ang="0">
                  <a:pos x="64" y="92"/>
                </a:cxn>
                <a:cxn ang="0">
                  <a:pos x="19" y="119"/>
                </a:cxn>
                <a:cxn ang="0">
                  <a:pos x="37" y="73"/>
                </a:cxn>
                <a:cxn ang="0">
                  <a:pos x="0" y="46"/>
                </a:cxn>
                <a:cxn ang="0">
                  <a:pos x="46" y="46"/>
                </a:cxn>
                <a:cxn ang="0">
                  <a:pos x="64" y="0"/>
                </a:cxn>
                <a:cxn ang="0">
                  <a:pos x="74" y="46"/>
                </a:cxn>
              </a:cxnLst>
              <a:rect l="0" t="0" r="r" b="b"/>
              <a:pathLst>
                <a:path w="119" h="119">
                  <a:moveTo>
                    <a:pt x="74" y="46"/>
                  </a:moveTo>
                  <a:lnTo>
                    <a:pt x="119" y="46"/>
                  </a:lnTo>
                  <a:lnTo>
                    <a:pt x="83" y="73"/>
                  </a:lnTo>
                  <a:lnTo>
                    <a:pt x="101" y="119"/>
                  </a:lnTo>
                  <a:lnTo>
                    <a:pt x="64" y="92"/>
                  </a:lnTo>
                  <a:lnTo>
                    <a:pt x="19" y="119"/>
                  </a:lnTo>
                  <a:lnTo>
                    <a:pt x="37" y="73"/>
                  </a:lnTo>
                  <a:lnTo>
                    <a:pt x="0" y="46"/>
                  </a:lnTo>
                  <a:lnTo>
                    <a:pt x="46" y="46"/>
                  </a:lnTo>
                  <a:lnTo>
                    <a:pt x="64" y="0"/>
                  </a:lnTo>
                  <a:lnTo>
                    <a:pt x="74" y="46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charset="0"/>
                <a:buNone/>
                <a:defRPr/>
              </a:pPr>
              <a:endParaRPr lang="en-US"/>
            </a:p>
          </p:txBody>
        </p:sp>
        <p:sp>
          <p:nvSpPr>
            <p:cNvPr id="1053" name="Freeform 29"/>
            <p:cNvSpPr>
              <a:spLocks noChangeArrowheads="1"/>
            </p:cNvSpPr>
            <p:nvPr/>
          </p:nvSpPr>
          <p:spPr bwMode="auto">
            <a:xfrm>
              <a:off x="277" y="93"/>
              <a:ext cx="60" cy="56"/>
            </a:xfrm>
            <a:custGeom>
              <a:avLst/>
              <a:gdLst/>
              <a:ahLst/>
              <a:cxnLst>
                <a:cxn ang="0">
                  <a:pos x="83" y="37"/>
                </a:cxn>
                <a:cxn ang="0">
                  <a:pos x="129" y="37"/>
                </a:cxn>
                <a:cxn ang="0">
                  <a:pos x="92" y="73"/>
                </a:cxn>
                <a:cxn ang="0">
                  <a:pos x="110" y="119"/>
                </a:cxn>
                <a:cxn ang="0">
                  <a:pos x="64" y="92"/>
                </a:cxn>
                <a:cxn ang="0">
                  <a:pos x="28" y="119"/>
                </a:cxn>
                <a:cxn ang="0">
                  <a:pos x="46" y="73"/>
                </a:cxn>
                <a:cxn ang="0">
                  <a:pos x="0" y="37"/>
                </a:cxn>
                <a:cxn ang="0">
                  <a:pos x="55" y="37"/>
                </a:cxn>
                <a:cxn ang="0">
                  <a:pos x="64" y="0"/>
                </a:cxn>
                <a:cxn ang="0">
                  <a:pos x="83" y="37"/>
                </a:cxn>
              </a:cxnLst>
              <a:rect l="0" t="0" r="r" b="b"/>
              <a:pathLst>
                <a:path w="129" h="119">
                  <a:moveTo>
                    <a:pt x="83" y="37"/>
                  </a:moveTo>
                  <a:lnTo>
                    <a:pt x="129" y="37"/>
                  </a:lnTo>
                  <a:lnTo>
                    <a:pt x="92" y="73"/>
                  </a:lnTo>
                  <a:lnTo>
                    <a:pt x="110" y="119"/>
                  </a:lnTo>
                  <a:lnTo>
                    <a:pt x="64" y="92"/>
                  </a:lnTo>
                  <a:lnTo>
                    <a:pt x="28" y="119"/>
                  </a:lnTo>
                  <a:lnTo>
                    <a:pt x="46" y="73"/>
                  </a:lnTo>
                  <a:lnTo>
                    <a:pt x="0" y="37"/>
                  </a:lnTo>
                  <a:lnTo>
                    <a:pt x="55" y="37"/>
                  </a:lnTo>
                  <a:lnTo>
                    <a:pt x="64" y="0"/>
                  </a:lnTo>
                  <a:lnTo>
                    <a:pt x="83" y="37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charset="0"/>
                <a:buNone/>
                <a:defRPr/>
              </a:pPr>
              <a:endParaRPr lang="en-US"/>
            </a:p>
          </p:txBody>
        </p:sp>
        <p:sp>
          <p:nvSpPr>
            <p:cNvPr id="1054" name="Freeform 30"/>
            <p:cNvSpPr>
              <a:spLocks noChangeArrowheads="1"/>
            </p:cNvSpPr>
            <p:nvPr/>
          </p:nvSpPr>
          <p:spPr bwMode="auto">
            <a:xfrm>
              <a:off x="277" y="93"/>
              <a:ext cx="60" cy="56"/>
            </a:xfrm>
            <a:custGeom>
              <a:avLst/>
              <a:gdLst/>
              <a:ahLst/>
              <a:cxnLst>
                <a:cxn ang="0">
                  <a:pos x="83" y="37"/>
                </a:cxn>
                <a:cxn ang="0">
                  <a:pos x="129" y="37"/>
                </a:cxn>
                <a:cxn ang="0">
                  <a:pos x="92" y="73"/>
                </a:cxn>
                <a:cxn ang="0">
                  <a:pos x="110" y="119"/>
                </a:cxn>
                <a:cxn ang="0">
                  <a:pos x="64" y="92"/>
                </a:cxn>
                <a:cxn ang="0">
                  <a:pos x="28" y="119"/>
                </a:cxn>
                <a:cxn ang="0">
                  <a:pos x="46" y="73"/>
                </a:cxn>
                <a:cxn ang="0">
                  <a:pos x="0" y="37"/>
                </a:cxn>
                <a:cxn ang="0">
                  <a:pos x="55" y="37"/>
                </a:cxn>
                <a:cxn ang="0">
                  <a:pos x="64" y="0"/>
                </a:cxn>
                <a:cxn ang="0">
                  <a:pos x="83" y="37"/>
                </a:cxn>
              </a:cxnLst>
              <a:rect l="0" t="0" r="r" b="b"/>
              <a:pathLst>
                <a:path w="129" h="119">
                  <a:moveTo>
                    <a:pt x="83" y="37"/>
                  </a:moveTo>
                  <a:lnTo>
                    <a:pt x="129" y="37"/>
                  </a:lnTo>
                  <a:lnTo>
                    <a:pt x="92" y="73"/>
                  </a:lnTo>
                  <a:lnTo>
                    <a:pt x="110" y="119"/>
                  </a:lnTo>
                  <a:lnTo>
                    <a:pt x="64" y="92"/>
                  </a:lnTo>
                  <a:lnTo>
                    <a:pt x="28" y="119"/>
                  </a:lnTo>
                  <a:lnTo>
                    <a:pt x="46" y="73"/>
                  </a:lnTo>
                  <a:lnTo>
                    <a:pt x="0" y="37"/>
                  </a:lnTo>
                  <a:lnTo>
                    <a:pt x="55" y="37"/>
                  </a:lnTo>
                  <a:lnTo>
                    <a:pt x="64" y="0"/>
                  </a:lnTo>
                  <a:lnTo>
                    <a:pt x="83" y="37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charset="0"/>
                <a:buNone/>
                <a:defRPr/>
              </a:pPr>
              <a:endParaRPr lang="en-US"/>
            </a:p>
          </p:txBody>
        </p:sp>
        <p:sp>
          <p:nvSpPr>
            <p:cNvPr id="1055" name="Freeform 31"/>
            <p:cNvSpPr>
              <a:spLocks noChangeArrowheads="1"/>
            </p:cNvSpPr>
            <p:nvPr/>
          </p:nvSpPr>
          <p:spPr bwMode="auto">
            <a:xfrm>
              <a:off x="216" y="158"/>
              <a:ext cx="56" cy="56"/>
            </a:xfrm>
            <a:custGeom>
              <a:avLst/>
              <a:gdLst/>
              <a:ahLst/>
              <a:cxnLst>
                <a:cxn ang="0">
                  <a:pos x="73" y="45"/>
                </a:cxn>
                <a:cxn ang="0">
                  <a:pos x="119" y="45"/>
                </a:cxn>
                <a:cxn ang="0">
                  <a:pos x="82" y="73"/>
                </a:cxn>
                <a:cxn ang="0">
                  <a:pos x="101" y="119"/>
                </a:cxn>
                <a:cxn ang="0">
                  <a:pos x="64" y="91"/>
                </a:cxn>
                <a:cxn ang="0">
                  <a:pos x="18" y="119"/>
                </a:cxn>
                <a:cxn ang="0">
                  <a:pos x="36" y="73"/>
                </a:cxn>
                <a:cxn ang="0">
                  <a:pos x="0" y="45"/>
                </a:cxn>
                <a:cxn ang="0">
                  <a:pos x="46" y="45"/>
                </a:cxn>
                <a:cxn ang="0">
                  <a:pos x="64" y="0"/>
                </a:cxn>
                <a:cxn ang="0">
                  <a:pos x="73" y="45"/>
                </a:cxn>
              </a:cxnLst>
              <a:rect l="0" t="0" r="r" b="b"/>
              <a:pathLst>
                <a:path w="119" h="119">
                  <a:moveTo>
                    <a:pt x="73" y="45"/>
                  </a:moveTo>
                  <a:lnTo>
                    <a:pt x="119" y="45"/>
                  </a:lnTo>
                  <a:lnTo>
                    <a:pt x="82" y="73"/>
                  </a:lnTo>
                  <a:lnTo>
                    <a:pt x="101" y="119"/>
                  </a:lnTo>
                  <a:lnTo>
                    <a:pt x="64" y="91"/>
                  </a:lnTo>
                  <a:lnTo>
                    <a:pt x="18" y="119"/>
                  </a:lnTo>
                  <a:lnTo>
                    <a:pt x="36" y="73"/>
                  </a:lnTo>
                  <a:lnTo>
                    <a:pt x="0" y="45"/>
                  </a:lnTo>
                  <a:lnTo>
                    <a:pt x="46" y="45"/>
                  </a:lnTo>
                  <a:lnTo>
                    <a:pt x="64" y="0"/>
                  </a:lnTo>
                  <a:lnTo>
                    <a:pt x="73" y="45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charset="0"/>
                <a:buNone/>
                <a:defRPr/>
              </a:pPr>
              <a:endParaRPr lang="en-US"/>
            </a:p>
          </p:txBody>
        </p:sp>
        <p:sp>
          <p:nvSpPr>
            <p:cNvPr id="1056" name="Freeform 32"/>
            <p:cNvSpPr>
              <a:spLocks noChangeArrowheads="1"/>
            </p:cNvSpPr>
            <p:nvPr/>
          </p:nvSpPr>
          <p:spPr bwMode="auto">
            <a:xfrm>
              <a:off x="216" y="158"/>
              <a:ext cx="56" cy="56"/>
            </a:xfrm>
            <a:custGeom>
              <a:avLst/>
              <a:gdLst/>
              <a:ahLst/>
              <a:cxnLst>
                <a:cxn ang="0">
                  <a:pos x="73" y="45"/>
                </a:cxn>
                <a:cxn ang="0">
                  <a:pos x="119" y="45"/>
                </a:cxn>
                <a:cxn ang="0">
                  <a:pos x="82" y="73"/>
                </a:cxn>
                <a:cxn ang="0">
                  <a:pos x="101" y="119"/>
                </a:cxn>
                <a:cxn ang="0">
                  <a:pos x="64" y="91"/>
                </a:cxn>
                <a:cxn ang="0">
                  <a:pos x="18" y="119"/>
                </a:cxn>
                <a:cxn ang="0">
                  <a:pos x="36" y="73"/>
                </a:cxn>
                <a:cxn ang="0">
                  <a:pos x="0" y="45"/>
                </a:cxn>
                <a:cxn ang="0">
                  <a:pos x="46" y="45"/>
                </a:cxn>
                <a:cxn ang="0">
                  <a:pos x="64" y="0"/>
                </a:cxn>
                <a:cxn ang="0">
                  <a:pos x="73" y="45"/>
                </a:cxn>
              </a:cxnLst>
              <a:rect l="0" t="0" r="r" b="b"/>
              <a:pathLst>
                <a:path w="119" h="119">
                  <a:moveTo>
                    <a:pt x="73" y="45"/>
                  </a:moveTo>
                  <a:lnTo>
                    <a:pt x="119" y="45"/>
                  </a:lnTo>
                  <a:lnTo>
                    <a:pt x="82" y="73"/>
                  </a:lnTo>
                  <a:lnTo>
                    <a:pt x="101" y="119"/>
                  </a:lnTo>
                  <a:lnTo>
                    <a:pt x="64" y="91"/>
                  </a:lnTo>
                  <a:lnTo>
                    <a:pt x="18" y="119"/>
                  </a:lnTo>
                  <a:lnTo>
                    <a:pt x="36" y="73"/>
                  </a:lnTo>
                  <a:lnTo>
                    <a:pt x="0" y="45"/>
                  </a:lnTo>
                  <a:lnTo>
                    <a:pt x="46" y="45"/>
                  </a:lnTo>
                  <a:lnTo>
                    <a:pt x="64" y="0"/>
                  </a:lnTo>
                  <a:lnTo>
                    <a:pt x="73" y="45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charset="0"/>
                <a:buNone/>
                <a:defRPr/>
              </a:pPr>
              <a:endParaRPr lang="en-US"/>
            </a:p>
          </p:txBody>
        </p:sp>
        <p:sp>
          <p:nvSpPr>
            <p:cNvPr id="1057" name="Freeform 33"/>
            <p:cNvSpPr>
              <a:spLocks noChangeArrowheads="1"/>
            </p:cNvSpPr>
            <p:nvPr/>
          </p:nvSpPr>
          <p:spPr bwMode="auto">
            <a:xfrm>
              <a:off x="190" y="244"/>
              <a:ext cx="61" cy="56"/>
            </a:xfrm>
            <a:custGeom>
              <a:avLst/>
              <a:gdLst/>
              <a:ahLst/>
              <a:cxnLst>
                <a:cxn ang="0">
                  <a:pos x="82" y="46"/>
                </a:cxn>
                <a:cxn ang="0">
                  <a:pos x="128" y="46"/>
                </a:cxn>
                <a:cxn ang="0">
                  <a:pos x="91" y="73"/>
                </a:cxn>
                <a:cxn ang="0">
                  <a:pos x="101" y="119"/>
                </a:cxn>
                <a:cxn ang="0">
                  <a:pos x="64" y="92"/>
                </a:cxn>
                <a:cxn ang="0">
                  <a:pos x="27" y="119"/>
                </a:cxn>
                <a:cxn ang="0">
                  <a:pos x="46" y="73"/>
                </a:cxn>
                <a:cxn ang="0">
                  <a:pos x="0" y="46"/>
                </a:cxn>
                <a:cxn ang="0">
                  <a:pos x="55" y="46"/>
                </a:cxn>
                <a:cxn ang="0">
                  <a:pos x="64" y="0"/>
                </a:cxn>
                <a:cxn ang="0">
                  <a:pos x="82" y="46"/>
                </a:cxn>
              </a:cxnLst>
              <a:rect l="0" t="0" r="r" b="b"/>
              <a:pathLst>
                <a:path w="128" h="119">
                  <a:moveTo>
                    <a:pt x="82" y="46"/>
                  </a:moveTo>
                  <a:lnTo>
                    <a:pt x="128" y="46"/>
                  </a:lnTo>
                  <a:lnTo>
                    <a:pt x="91" y="73"/>
                  </a:lnTo>
                  <a:lnTo>
                    <a:pt x="101" y="119"/>
                  </a:lnTo>
                  <a:lnTo>
                    <a:pt x="64" y="92"/>
                  </a:lnTo>
                  <a:lnTo>
                    <a:pt x="27" y="119"/>
                  </a:lnTo>
                  <a:lnTo>
                    <a:pt x="46" y="73"/>
                  </a:lnTo>
                  <a:lnTo>
                    <a:pt x="0" y="46"/>
                  </a:lnTo>
                  <a:lnTo>
                    <a:pt x="55" y="46"/>
                  </a:lnTo>
                  <a:lnTo>
                    <a:pt x="64" y="0"/>
                  </a:lnTo>
                  <a:lnTo>
                    <a:pt x="82" y="46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charset="0"/>
                <a:buNone/>
                <a:defRPr/>
              </a:pPr>
              <a:endParaRPr lang="en-US"/>
            </a:p>
          </p:txBody>
        </p:sp>
        <p:sp>
          <p:nvSpPr>
            <p:cNvPr id="1058" name="Freeform 34"/>
            <p:cNvSpPr>
              <a:spLocks noChangeArrowheads="1"/>
            </p:cNvSpPr>
            <p:nvPr/>
          </p:nvSpPr>
          <p:spPr bwMode="auto">
            <a:xfrm>
              <a:off x="190" y="244"/>
              <a:ext cx="61" cy="56"/>
            </a:xfrm>
            <a:custGeom>
              <a:avLst/>
              <a:gdLst/>
              <a:ahLst/>
              <a:cxnLst>
                <a:cxn ang="0">
                  <a:pos x="82" y="46"/>
                </a:cxn>
                <a:cxn ang="0">
                  <a:pos x="128" y="46"/>
                </a:cxn>
                <a:cxn ang="0">
                  <a:pos x="91" y="73"/>
                </a:cxn>
                <a:cxn ang="0">
                  <a:pos x="101" y="119"/>
                </a:cxn>
                <a:cxn ang="0">
                  <a:pos x="64" y="92"/>
                </a:cxn>
                <a:cxn ang="0">
                  <a:pos x="27" y="119"/>
                </a:cxn>
                <a:cxn ang="0">
                  <a:pos x="46" y="73"/>
                </a:cxn>
                <a:cxn ang="0">
                  <a:pos x="0" y="46"/>
                </a:cxn>
                <a:cxn ang="0">
                  <a:pos x="55" y="46"/>
                </a:cxn>
                <a:cxn ang="0">
                  <a:pos x="64" y="0"/>
                </a:cxn>
                <a:cxn ang="0">
                  <a:pos x="82" y="46"/>
                </a:cxn>
              </a:cxnLst>
              <a:rect l="0" t="0" r="r" b="b"/>
              <a:pathLst>
                <a:path w="128" h="119">
                  <a:moveTo>
                    <a:pt x="82" y="46"/>
                  </a:moveTo>
                  <a:lnTo>
                    <a:pt x="128" y="46"/>
                  </a:lnTo>
                  <a:lnTo>
                    <a:pt x="91" y="73"/>
                  </a:lnTo>
                  <a:lnTo>
                    <a:pt x="101" y="119"/>
                  </a:lnTo>
                  <a:lnTo>
                    <a:pt x="64" y="92"/>
                  </a:lnTo>
                  <a:lnTo>
                    <a:pt x="27" y="119"/>
                  </a:lnTo>
                  <a:lnTo>
                    <a:pt x="46" y="73"/>
                  </a:lnTo>
                  <a:lnTo>
                    <a:pt x="0" y="46"/>
                  </a:lnTo>
                  <a:lnTo>
                    <a:pt x="55" y="46"/>
                  </a:lnTo>
                  <a:lnTo>
                    <a:pt x="64" y="0"/>
                  </a:lnTo>
                  <a:lnTo>
                    <a:pt x="82" y="46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charset="0"/>
                <a:buNone/>
                <a:defRPr/>
              </a:pPr>
              <a:endParaRPr lang="en-US"/>
            </a:p>
          </p:txBody>
        </p:sp>
        <p:sp>
          <p:nvSpPr>
            <p:cNvPr id="1059" name="Freeform 35"/>
            <p:cNvSpPr>
              <a:spLocks noChangeArrowheads="1"/>
            </p:cNvSpPr>
            <p:nvPr/>
          </p:nvSpPr>
          <p:spPr bwMode="auto">
            <a:xfrm>
              <a:off x="216" y="335"/>
              <a:ext cx="56" cy="56"/>
            </a:xfrm>
            <a:custGeom>
              <a:avLst/>
              <a:gdLst/>
              <a:ahLst/>
              <a:cxnLst>
                <a:cxn ang="0">
                  <a:pos x="73" y="45"/>
                </a:cxn>
                <a:cxn ang="0">
                  <a:pos x="119" y="45"/>
                </a:cxn>
                <a:cxn ang="0">
                  <a:pos x="82" y="73"/>
                </a:cxn>
                <a:cxn ang="0">
                  <a:pos x="101" y="119"/>
                </a:cxn>
                <a:cxn ang="0">
                  <a:pos x="64" y="91"/>
                </a:cxn>
                <a:cxn ang="0">
                  <a:pos x="18" y="119"/>
                </a:cxn>
                <a:cxn ang="0">
                  <a:pos x="36" y="73"/>
                </a:cxn>
                <a:cxn ang="0">
                  <a:pos x="0" y="45"/>
                </a:cxn>
                <a:cxn ang="0">
                  <a:pos x="46" y="45"/>
                </a:cxn>
                <a:cxn ang="0">
                  <a:pos x="64" y="0"/>
                </a:cxn>
                <a:cxn ang="0">
                  <a:pos x="73" y="45"/>
                </a:cxn>
              </a:cxnLst>
              <a:rect l="0" t="0" r="r" b="b"/>
              <a:pathLst>
                <a:path w="119" h="119">
                  <a:moveTo>
                    <a:pt x="73" y="45"/>
                  </a:moveTo>
                  <a:lnTo>
                    <a:pt x="119" y="45"/>
                  </a:lnTo>
                  <a:lnTo>
                    <a:pt x="82" y="73"/>
                  </a:lnTo>
                  <a:lnTo>
                    <a:pt x="101" y="119"/>
                  </a:lnTo>
                  <a:lnTo>
                    <a:pt x="64" y="91"/>
                  </a:lnTo>
                  <a:lnTo>
                    <a:pt x="18" y="119"/>
                  </a:lnTo>
                  <a:lnTo>
                    <a:pt x="36" y="73"/>
                  </a:lnTo>
                  <a:lnTo>
                    <a:pt x="0" y="45"/>
                  </a:lnTo>
                  <a:lnTo>
                    <a:pt x="46" y="45"/>
                  </a:lnTo>
                  <a:lnTo>
                    <a:pt x="64" y="0"/>
                  </a:lnTo>
                  <a:lnTo>
                    <a:pt x="73" y="45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charset="0"/>
                <a:buNone/>
                <a:defRPr/>
              </a:pPr>
              <a:endParaRPr lang="en-US"/>
            </a:p>
          </p:txBody>
        </p:sp>
        <p:sp>
          <p:nvSpPr>
            <p:cNvPr id="1060" name="Freeform 36"/>
            <p:cNvSpPr>
              <a:spLocks noChangeArrowheads="1"/>
            </p:cNvSpPr>
            <p:nvPr/>
          </p:nvSpPr>
          <p:spPr bwMode="auto">
            <a:xfrm>
              <a:off x="216" y="335"/>
              <a:ext cx="56" cy="56"/>
            </a:xfrm>
            <a:custGeom>
              <a:avLst/>
              <a:gdLst/>
              <a:ahLst/>
              <a:cxnLst>
                <a:cxn ang="0">
                  <a:pos x="73" y="45"/>
                </a:cxn>
                <a:cxn ang="0">
                  <a:pos x="119" y="45"/>
                </a:cxn>
                <a:cxn ang="0">
                  <a:pos x="82" y="73"/>
                </a:cxn>
                <a:cxn ang="0">
                  <a:pos x="101" y="119"/>
                </a:cxn>
                <a:cxn ang="0">
                  <a:pos x="64" y="91"/>
                </a:cxn>
                <a:cxn ang="0">
                  <a:pos x="18" y="119"/>
                </a:cxn>
                <a:cxn ang="0">
                  <a:pos x="36" y="73"/>
                </a:cxn>
                <a:cxn ang="0">
                  <a:pos x="0" y="45"/>
                </a:cxn>
                <a:cxn ang="0">
                  <a:pos x="46" y="45"/>
                </a:cxn>
                <a:cxn ang="0">
                  <a:pos x="64" y="0"/>
                </a:cxn>
                <a:cxn ang="0">
                  <a:pos x="73" y="45"/>
                </a:cxn>
              </a:cxnLst>
              <a:rect l="0" t="0" r="r" b="b"/>
              <a:pathLst>
                <a:path w="119" h="119">
                  <a:moveTo>
                    <a:pt x="73" y="45"/>
                  </a:moveTo>
                  <a:lnTo>
                    <a:pt x="119" y="45"/>
                  </a:lnTo>
                  <a:lnTo>
                    <a:pt x="82" y="73"/>
                  </a:lnTo>
                  <a:lnTo>
                    <a:pt x="101" y="119"/>
                  </a:lnTo>
                  <a:lnTo>
                    <a:pt x="64" y="91"/>
                  </a:lnTo>
                  <a:lnTo>
                    <a:pt x="18" y="119"/>
                  </a:lnTo>
                  <a:lnTo>
                    <a:pt x="36" y="73"/>
                  </a:lnTo>
                  <a:lnTo>
                    <a:pt x="0" y="45"/>
                  </a:lnTo>
                  <a:lnTo>
                    <a:pt x="46" y="45"/>
                  </a:lnTo>
                  <a:lnTo>
                    <a:pt x="64" y="0"/>
                  </a:lnTo>
                  <a:lnTo>
                    <a:pt x="73" y="45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charset="0"/>
                <a:buNone/>
                <a:defRPr/>
              </a:pPr>
              <a:endParaRPr lang="en-US"/>
            </a:p>
          </p:txBody>
        </p:sp>
        <p:sp>
          <p:nvSpPr>
            <p:cNvPr id="1061" name="Freeform 37"/>
            <p:cNvSpPr>
              <a:spLocks noChangeArrowheads="1"/>
            </p:cNvSpPr>
            <p:nvPr/>
          </p:nvSpPr>
          <p:spPr bwMode="auto">
            <a:xfrm>
              <a:off x="281" y="400"/>
              <a:ext cx="56" cy="56"/>
            </a:xfrm>
            <a:custGeom>
              <a:avLst/>
              <a:gdLst/>
              <a:ahLst/>
              <a:cxnLst>
                <a:cxn ang="0">
                  <a:pos x="74" y="46"/>
                </a:cxn>
                <a:cxn ang="0">
                  <a:pos x="120" y="46"/>
                </a:cxn>
                <a:cxn ang="0">
                  <a:pos x="83" y="74"/>
                </a:cxn>
                <a:cxn ang="0">
                  <a:pos x="101" y="119"/>
                </a:cxn>
                <a:cxn ang="0">
                  <a:pos x="65" y="92"/>
                </a:cxn>
                <a:cxn ang="0">
                  <a:pos x="19" y="119"/>
                </a:cxn>
                <a:cxn ang="0">
                  <a:pos x="37" y="74"/>
                </a:cxn>
                <a:cxn ang="0">
                  <a:pos x="0" y="46"/>
                </a:cxn>
                <a:cxn ang="0">
                  <a:pos x="46" y="46"/>
                </a:cxn>
                <a:cxn ang="0">
                  <a:pos x="65" y="0"/>
                </a:cxn>
                <a:cxn ang="0">
                  <a:pos x="74" y="46"/>
                </a:cxn>
              </a:cxnLst>
              <a:rect l="0" t="0" r="r" b="b"/>
              <a:pathLst>
                <a:path w="120" h="119">
                  <a:moveTo>
                    <a:pt x="74" y="46"/>
                  </a:moveTo>
                  <a:lnTo>
                    <a:pt x="120" y="46"/>
                  </a:lnTo>
                  <a:lnTo>
                    <a:pt x="83" y="74"/>
                  </a:lnTo>
                  <a:lnTo>
                    <a:pt x="101" y="119"/>
                  </a:lnTo>
                  <a:lnTo>
                    <a:pt x="65" y="92"/>
                  </a:lnTo>
                  <a:lnTo>
                    <a:pt x="19" y="119"/>
                  </a:lnTo>
                  <a:lnTo>
                    <a:pt x="37" y="74"/>
                  </a:lnTo>
                  <a:lnTo>
                    <a:pt x="0" y="46"/>
                  </a:lnTo>
                  <a:lnTo>
                    <a:pt x="46" y="46"/>
                  </a:lnTo>
                  <a:lnTo>
                    <a:pt x="65" y="0"/>
                  </a:lnTo>
                  <a:lnTo>
                    <a:pt x="74" y="46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charset="0"/>
                <a:buNone/>
                <a:defRPr/>
              </a:pPr>
              <a:endParaRPr lang="en-US"/>
            </a:p>
          </p:txBody>
        </p:sp>
        <p:sp>
          <p:nvSpPr>
            <p:cNvPr id="1062" name="Freeform 38"/>
            <p:cNvSpPr>
              <a:spLocks noChangeArrowheads="1"/>
            </p:cNvSpPr>
            <p:nvPr/>
          </p:nvSpPr>
          <p:spPr bwMode="auto">
            <a:xfrm>
              <a:off x="281" y="400"/>
              <a:ext cx="56" cy="56"/>
            </a:xfrm>
            <a:custGeom>
              <a:avLst/>
              <a:gdLst/>
              <a:ahLst/>
              <a:cxnLst>
                <a:cxn ang="0">
                  <a:pos x="74" y="46"/>
                </a:cxn>
                <a:cxn ang="0">
                  <a:pos x="120" y="46"/>
                </a:cxn>
                <a:cxn ang="0">
                  <a:pos x="83" y="74"/>
                </a:cxn>
                <a:cxn ang="0">
                  <a:pos x="101" y="119"/>
                </a:cxn>
                <a:cxn ang="0">
                  <a:pos x="65" y="92"/>
                </a:cxn>
                <a:cxn ang="0">
                  <a:pos x="19" y="119"/>
                </a:cxn>
                <a:cxn ang="0">
                  <a:pos x="37" y="74"/>
                </a:cxn>
                <a:cxn ang="0">
                  <a:pos x="0" y="46"/>
                </a:cxn>
                <a:cxn ang="0">
                  <a:pos x="46" y="46"/>
                </a:cxn>
                <a:cxn ang="0">
                  <a:pos x="65" y="0"/>
                </a:cxn>
                <a:cxn ang="0">
                  <a:pos x="74" y="46"/>
                </a:cxn>
              </a:cxnLst>
              <a:rect l="0" t="0" r="r" b="b"/>
              <a:pathLst>
                <a:path w="120" h="119">
                  <a:moveTo>
                    <a:pt x="74" y="46"/>
                  </a:moveTo>
                  <a:lnTo>
                    <a:pt x="120" y="46"/>
                  </a:lnTo>
                  <a:lnTo>
                    <a:pt x="83" y="74"/>
                  </a:lnTo>
                  <a:lnTo>
                    <a:pt x="101" y="119"/>
                  </a:lnTo>
                  <a:lnTo>
                    <a:pt x="65" y="92"/>
                  </a:lnTo>
                  <a:lnTo>
                    <a:pt x="19" y="119"/>
                  </a:lnTo>
                  <a:lnTo>
                    <a:pt x="37" y="74"/>
                  </a:lnTo>
                  <a:lnTo>
                    <a:pt x="0" y="46"/>
                  </a:lnTo>
                  <a:lnTo>
                    <a:pt x="46" y="46"/>
                  </a:lnTo>
                  <a:lnTo>
                    <a:pt x="65" y="0"/>
                  </a:lnTo>
                  <a:lnTo>
                    <a:pt x="74" y="46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charset="0"/>
                <a:buNone/>
                <a:defRPr/>
              </a:pPr>
              <a:endParaRPr lang="en-US"/>
            </a:p>
          </p:txBody>
        </p:sp>
      </p:grpSp>
      <p:grpSp>
        <p:nvGrpSpPr>
          <p:cNvPr id="1035" name="Group 39"/>
          <p:cNvGrpSpPr>
            <a:grpSpLocks/>
          </p:cNvGrpSpPr>
          <p:nvPr/>
        </p:nvGrpSpPr>
        <p:grpSpPr bwMode="auto">
          <a:xfrm>
            <a:off x="8186738" y="285750"/>
            <a:ext cx="657225" cy="296863"/>
            <a:chOff x="5157" y="180"/>
            <a:chExt cx="414" cy="187"/>
          </a:xfrm>
        </p:grpSpPr>
        <p:sp>
          <p:nvSpPr>
            <p:cNvPr id="1064" name="Freeform 40"/>
            <p:cNvSpPr>
              <a:spLocks noChangeArrowheads="1"/>
            </p:cNvSpPr>
            <p:nvPr/>
          </p:nvSpPr>
          <p:spPr bwMode="auto">
            <a:xfrm>
              <a:off x="5157" y="180"/>
              <a:ext cx="415" cy="70"/>
            </a:xfrm>
            <a:custGeom>
              <a:avLst/>
              <a:gdLst/>
              <a:ahLst/>
              <a:cxnLst>
                <a:cxn ang="0">
                  <a:pos x="412" y="404"/>
                </a:cxn>
                <a:cxn ang="0">
                  <a:pos x="568" y="440"/>
                </a:cxn>
                <a:cxn ang="0">
                  <a:pos x="694" y="430"/>
                </a:cxn>
                <a:cxn ang="0">
                  <a:pos x="816" y="360"/>
                </a:cxn>
                <a:cxn ang="0">
                  <a:pos x="948" y="262"/>
                </a:cxn>
                <a:cxn ang="0">
                  <a:pos x="1012" y="242"/>
                </a:cxn>
                <a:cxn ang="0">
                  <a:pos x="1134" y="270"/>
                </a:cxn>
                <a:cxn ang="0">
                  <a:pos x="1300" y="362"/>
                </a:cxn>
                <a:cxn ang="0">
                  <a:pos x="1434" y="444"/>
                </a:cxn>
                <a:cxn ang="0">
                  <a:pos x="1564" y="482"/>
                </a:cxn>
                <a:cxn ang="0">
                  <a:pos x="1642" y="466"/>
                </a:cxn>
                <a:cxn ang="0">
                  <a:pos x="1714" y="402"/>
                </a:cxn>
                <a:cxn ang="0">
                  <a:pos x="1752" y="344"/>
                </a:cxn>
                <a:cxn ang="0">
                  <a:pos x="1844" y="260"/>
                </a:cxn>
                <a:cxn ang="0">
                  <a:pos x="1932" y="234"/>
                </a:cxn>
                <a:cxn ang="0">
                  <a:pos x="2076" y="244"/>
                </a:cxn>
                <a:cxn ang="0">
                  <a:pos x="2226" y="304"/>
                </a:cxn>
                <a:cxn ang="0">
                  <a:pos x="2376" y="406"/>
                </a:cxn>
                <a:cxn ang="0">
                  <a:pos x="2492" y="508"/>
                </a:cxn>
                <a:cxn ang="0">
                  <a:pos x="2572" y="546"/>
                </a:cxn>
                <a:cxn ang="0">
                  <a:pos x="2672" y="528"/>
                </a:cxn>
                <a:cxn ang="0">
                  <a:pos x="2778" y="458"/>
                </a:cxn>
                <a:cxn ang="0">
                  <a:pos x="2932" y="386"/>
                </a:cxn>
                <a:cxn ang="0">
                  <a:pos x="3108" y="340"/>
                </a:cxn>
                <a:cxn ang="0">
                  <a:pos x="3266" y="94"/>
                </a:cxn>
                <a:cxn ang="0">
                  <a:pos x="3050" y="118"/>
                </a:cxn>
                <a:cxn ang="0">
                  <a:pos x="2858" y="176"/>
                </a:cxn>
                <a:cxn ang="0">
                  <a:pos x="2688" y="266"/>
                </a:cxn>
                <a:cxn ang="0">
                  <a:pos x="2600" y="316"/>
                </a:cxn>
                <a:cxn ang="0">
                  <a:pos x="2534" y="282"/>
                </a:cxn>
                <a:cxn ang="0">
                  <a:pos x="2450" y="204"/>
                </a:cxn>
                <a:cxn ang="0">
                  <a:pos x="2286" y="90"/>
                </a:cxn>
                <a:cxn ang="0">
                  <a:pos x="2144" y="28"/>
                </a:cxn>
                <a:cxn ang="0">
                  <a:pos x="1958" y="0"/>
                </a:cxn>
                <a:cxn ang="0">
                  <a:pos x="1824" y="26"/>
                </a:cxn>
                <a:cxn ang="0">
                  <a:pos x="1680" y="136"/>
                </a:cxn>
                <a:cxn ang="0">
                  <a:pos x="1620" y="216"/>
                </a:cxn>
                <a:cxn ang="0">
                  <a:pos x="1592" y="248"/>
                </a:cxn>
                <a:cxn ang="0">
                  <a:pos x="1524" y="242"/>
                </a:cxn>
                <a:cxn ang="0">
                  <a:pos x="1392" y="170"/>
                </a:cxn>
                <a:cxn ang="0">
                  <a:pos x="1272" y="100"/>
                </a:cxn>
                <a:cxn ang="0">
                  <a:pos x="1080" y="14"/>
                </a:cxn>
                <a:cxn ang="0">
                  <a:pos x="982" y="14"/>
                </a:cxn>
                <a:cxn ang="0">
                  <a:pos x="878" y="56"/>
                </a:cxn>
                <a:cxn ang="0">
                  <a:pos x="752" y="150"/>
                </a:cxn>
                <a:cxn ang="0">
                  <a:pos x="648" y="206"/>
                </a:cxn>
                <a:cxn ang="0">
                  <a:pos x="548" y="204"/>
                </a:cxn>
                <a:cxn ang="0">
                  <a:pos x="360" y="156"/>
                </a:cxn>
                <a:cxn ang="0">
                  <a:pos x="204" y="140"/>
                </a:cxn>
                <a:cxn ang="0">
                  <a:pos x="0" y="392"/>
                </a:cxn>
                <a:cxn ang="0">
                  <a:pos x="268" y="374"/>
                </a:cxn>
              </a:cxnLst>
              <a:rect l="0" t="0" r="r" b="b"/>
              <a:pathLst>
                <a:path w="3266" h="548">
                  <a:moveTo>
                    <a:pt x="268" y="374"/>
                  </a:moveTo>
                  <a:lnTo>
                    <a:pt x="268" y="374"/>
                  </a:lnTo>
                  <a:lnTo>
                    <a:pt x="304" y="378"/>
                  </a:lnTo>
                  <a:lnTo>
                    <a:pt x="338" y="384"/>
                  </a:lnTo>
                  <a:lnTo>
                    <a:pt x="412" y="404"/>
                  </a:lnTo>
                  <a:lnTo>
                    <a:pt x="474" y="422"/>
                  </a:lnTo>
                  <a:lnTo>
                    <a:pt x="506" y="428"/>
                  </a:lnTo>
                  <a:lnTo>
                    <a:pt x="538" y="434"/>
                  </a:lnTo>
                  <a:lnTo>
                    <a:pt x="568" y="440"/>
                  </a:lnTo>
                  <a:lnTo>
                    <a:pt x="602" y="440"/>
                  </a:lnTo>
                  <a:lnTo>
                    <a:pt x="634" y="440"/>
                  </a:lnTo>
                  <a:lnTo>
                    <a:pt x="666" y="436"/>
                  </a:lnTo>
                  <a:lnTo>
                    <a:pt x="694" y="430"/>
                  </a:lnTo>
                  <a:lnTo>
                    <a:pt x="720" y="420"/>
                  </a:lnTo>
                  <a:lnTo>
                    <a:pt x="744" y="408"/>
                  </a:lnTo>
                  <a:lnTo>
                    <a:pt x="770" y="394"/>
                  </a:lnTo>
                  <a:lnTo>
                    <a:pt x="792" y="378"/>
                  </a:lnTo>
                  <a:lnTo>
                    <a:pt x="816" y="360"/>
                  </a:lnTo>
                  <a:lnTo>
                    <a:pt x="860" y="326"/>
                  </a:lnTo>
                  <a:lnTo>
                    <a:pt x="896" y="298"/>
                  </a:lnTo>
                  <a:lnTo>
                    <a:pt x="930" y="274"/>
                  </a:lnTo>
                  <a:lnTo>
                    <a:pt x="948" y="262"/>
                  </a:lnTo>
                  <a:lnTo>
                    <a:pt x="966" y="254"/>
                  </a:lnTo>
                  <a:lnTo>
                    <a:pt x="982" y="248"/>
                  </a:lnTo>
                  <a:lnTo>
                    <a:pt x="1000" y="244"/>
                  </a:lnTo>
                  <a:lnTo>
                    <a:pt x="1012" y="242"/>
                  </a:lnTo>
                  <a:lnTo>
                    <a:pt x="1026" y="240"/>
                  </a:lnTo>
                  <a:lnTo>
                    <a:pt x="1054" y="242"/>
                  </a:lnTo>
                  <a:lnTo>
                    <a:pt x="1080" y="248"/>
                  </a:lnTo>
                  <a:lnTo>
                    <a:pt x="1108" y="258"/>
                  </a:lnTo>
                  <a:lnTo>
                    <a:pt x="1134" y="270"/>
                  </a:lnTo>
                  <a:lnTo>
                    <a:pt x="1162" y="284"/>
                  </a:lnTo>
                  <a:lnTo>
                    <a:pt x="1220" y="316"/>
                  </a:lnTo>
                  <a:lnTo>
                    <a:pt x="1270" y="344"/>
                  </a:lnTo>
                  <a:lnTo>
                    <a:pt x="1300" y="362"/>
                  </a:lnTo>
                  <a:lnTo>
                    <a:pt x="1332" y="384"/>
                  </a:lnTo>
                  <a:lnTo>
                    <a:pt x="1366" y="404"/>
                  </a:lnTo>
                  <a:lnTo>
                    <a:pt x="1400" y="424"/>
                  </a:lnTo>
                  <a:lnTo>
                    <a:pt x="1434" y="444"/>
                  </a:lnTo>
                  <a:lnTo>
                    <a:pt x="1472" y="460"/>
                  </a:lnTo>
                  <a:lnTo>
                    <a:pt x="1508" y="472"/>
                  </a:lnTo>
                  <a:lnTo>
                    <a:pt x="1528" y="478"/>
                  </a:lnTo>
                  <a:lnTo>
                    <a:pt x="1546" y="480"/>
                  </a:lnTo>
                  <a:lnTo>
                    <a:pt x="1564" y="482"/>
                  </a:lnTo>
                  <a:lnTo>
                    <a:pt x="1584" y="482"/>
                  </a:lnTo>
                  <a:lnTo>
                    <a:pt x="1602" y="480"/>
                  </a:lnTo>
                  <a:lnTo>
                    <a:pt x="1622" y="474"/>
                  </a:lnTo>
                  <a:lnTo>
                    <a:pt x="1642" y="466"/>
                  </a:lnTo>
                  <a:lnTo>
                    <a:pt x="1662" y="456"/>
                  </a:lnTo>
                  <a:lnTo>
                    <a:pt x="1678" y="444"/>
                  </a:lnTo>
                  <a:lnTo>
                    <a:pt x="1692" y="430"/>
                  </a:lnTo>
                  <a:lnTo>
                    <a:pt x="1704" y="416"/>
                  </a:lnTo>
                  <a:lnTo>
                    <a:pt x="1714" y="402"/>
                  </a:lnTo>
                  <a:lnTo>
                    <a:pt x="1732" y="374"/>
                  </a:lnTo>
                  <a:lnTo>
                    <a:pt x="1742" y="358"/>
                  </a:lnTo>
                  <a:lnTo>
                    <a:pt x="1752" y="344"/>
                  </a:lnTo>
                  <a:lnTo>
                    <a:pt x="1770" y="322"/>
                  </a:lnTo>
                  <a:lnTo>
                    <a:pt x="1788" y="304"/>
                  </a:lnTo>
                  <a:lnTo>
                    <a:pt x="1806" y="286"/>
                  </a:lnTo>
                  <a:lnTo>
                    <a:pt x="1826" y="272"/>
                  </a:lnTo>
                  <a:lnTo>
                    <a:pt x="1844" y="260"/>
                  </a:lnTo>
                  <a:lnTo>
                    <a:pt x="1864" y="250"/>
                  </a:lnTo>
                  <a:lnTo>
                    <a:pt x="1886" y="242"/>
                  </a:lnTo>
                  <a:lnTo>
                    <a:pt x="1906" y="238"/>
                  </a:lnTo>
                  <a:lnTo>
                    <a:pt x="1932" y="234"/>
                  </a:lnTo>
                  <a:lnTo>
                    <a:pt x="1960" y="232"/>
                  </a:lnTo>
                  <a:lnTo>
                    <a:pt x="1988" y="232"/>
                  </a:lnTo>
                  <a:lnTo>
                    <a:pt x="2016" y="234"/>
                  </a:lnTo>
                  <a:lnTo>
                    <a:pt x="2046" y="238"/>
                  </a:lnTo>
                  <a:lnTo>
                    <a:pt x="2076" y="244"/>
                  </a:lnTo>
                  <a:lnTo>
                    <a:pt x="2104" y="252"/>
                  </a:lnTo>
                  <a:lnTo>
                    <a:pt x="2136" y="262"/>
                  </a:lnTo>
                  <a:lnTo>
                    <a:pt x="2166" y="274"/>
                  </a:lnTo>
                  <a:lnTo>
                    <a:pt x="2196" y="288"/>
                  </a:lnTo>
                  <a:lnTo>
                    <a:pt x="2226" y="304"/>
                  </a:lnTo>
                  <a:lnTo>
                    <a:pt x="2256" y="320"/>
                  </a:lnTo>
                  <a:lnTo>
                    <a:pt x="2286" y="340"/>
                  </a:lnTo>
                  <a:lnTo>
                    <a:pt x="2316" y="360"/>
                  </a:lnTo>
                  <a:lnTo>
                    <a:pt x="2346" y="382"/>
                  </a:lnTo>
                  <a:lnTo>
                    <a:pt x="2376" y="406"/>
                  </a:lnTo>
                  <a:lnTo>
                    <a:pt x="2430" y="456"/>
                  </a:lnTo>
                  <a:lnTo>
                    <a:pt x="2460" y="484"/>
                  </a:lnTo>
                  <a:lnTo>
                    <a:pt x="2492" y="508"/>
                  </a:lnTo>
                  <a:lnTo>
                    <a:pt x="2506" y="520"/>
                  </a:lnTo>
                  <a:lnTo>
                    <a:pt x="2522" y="528"/>
                  </a:lnTo>
                  <a:lnTo>
                    <a:pt x="2538" y="536"/>
                  </a:lnTo>
                  <a:lnTo>
                    <a:pt x="2554" y="542"/>
                  </a:lnTo>
                  <a:lnTo>
                    <a:pt x="2572" y="546"/>
                  </a:lnTo>
                  <a:lnTo>
                    <a:pt x="2590" y="548"/>
                  </a:lnTo>
                  <a:lnTo>
                    <a:pt x="2610" y="548"/>
                  </a:lnTo>
                  <a:lnTo>
                    <a:pt x="2630" y="544"/>
                  </a:lnTo>
                  <a:lnTo>
                    <a:pt x="2650" y="536"/>
                  </a:lnTo>
                  <a:lnTo>
                    <a:pt x="2672" y="528"/>
                  </a:lnTo>
                  <a:lnTo>
                    <a:pt x="2696" y="514"/>
                  </a:lnTo>
                  <a:lnTo>
                    <a:pt x="2722" y="496"/>
                  </a:lnTo>
                  <a:lnTo>
                    <a:pt x="2750" y="478"/>
                  </a:lnTo>
                  <a:lnTo>
                    <a:pt x="2778" y="458"/>
                  </a:lnTo>
                  <a:lnTo>
                    <a:pt x="2808" y="442"/>
                  </a:lnTo>
                  <a:lnTo>
                    <a:pt x="2838" y="426"/>
                  </a:lnTo>
                  <a:lnTo>
                    <a:pt x="2868" y="412"/>
                  </a:lnTo>
                  <a:lnTo>
                    <a:pt x="2900" y="398"/>
                  </a:lnTo>
                  <a:lnTo>
                    <a:pt x="2932" y="386"/>
                  </a:lnTo>
                  <a:lnTo>
                    <a:pt x="2966" y="374"/>
                  </a:lnTo>
                  <a:lnTo>
                    <a:pt x="3000" y="364"/>
                  </a:lnTo>
                  <a:lnTo>
                    <a:pt x="3036" y="354"/>
                  </a:lnTo>
                  <a:lnTo>
                    <a:pt x="3072" y="346"/>
                  </a:lnTo>
                  <a:lnTo>
                    <a:pt x="3108" y="340"/>
                  </a:lnTo>
                  <a:lnTo>
                    <a:pt x="3146" y="334"/>
                  </a:lnTo>
                  <a:lnTo>
                    <a:pt x="3186" y="330"/>
                  </a:lnTo>
                  <a:lnTo>
                    <a:pt x="3266" y="324"/>
                  </a:lnTo>
                  <a:lnTo>
                    <a:pt x="3266" y="94"/>
                  </a:lnTo>
                  <a:lnTo>
                    <a:pt x="3220" y="96"/>
                  </a:lnTo>
                  <a:lnTo>
                    <a:pt x="3176" y="100"/>
                  </a:lnTo>
                  <a:lnTo>
                    <a:pt x="3134" y="106"/>
                  </a:lnTo>
                  <a:lnTo>
                    <a:pt x="3090" y="112"/>
                  </a:lnTo>
                  <a:lnTo>
                    <a:pt x="3050" y="118"/>
                  </a:lnTo>
                  <a:lnTo>
                    <a:pt x="3010" y="128"/>
                  </a:lnTo>
                  <a:lnTo>
                    <a:pt x="2970" y="138"/>
                  </a:lnTo>
                  <a:lnTo>
                    <a:pt x="2932" y="148"/>
                  </a:lnTo>
                  <a:lnTo>
                    <a:pt x="2894" y="162"/>
                  </a:lnTo>
                  <a:lnTo>
                    <a:pt x="2858" y="176"/>
                  </a:lnTo>
                  <a:lnTo>
                    <a:pt x="2822" y="190"/>
                  </a:lnTo>
                  <a:lnTo>
                    <a:pt x="2788" y="208"/>
                  </a:lnTo>
                  <a:lnTo>
                    <a:pt x="2754" y="226"/>
                  </a:lnTo>
                  <a:lnTo>
                    <a:pt x="2720" y="244"/>
                  </a:lnTo>
                  <a:lnTo>
                    <a:pt x="2688" y="266"/>
                  </a:lnTo>
                  <a:lnTo>
                    <a:pt x="2656" y="288"/>
                  </a:lnTo>
                  <a:lnTo>
                    <a:pt x="2634" y="302"/>
                  </a:lnTo>
                  <a:lnTo>
                    <a:pt x="2616" y="312"/>
                  </a:lnTo>
                  <a:lnTo>
                    <a:pt x="2600" y="316"/>
                  </a:lnTo>
                  <a:lnTo>
                    <a:pt x="2594" y="318"/>
                  </a:lnTo>
                  <a:lnTo>
                    <a:pt x="2586" y="316"/>
                  </a:lnTo>
                  <a:lnTo>
                    <a:pt x="2572" y="310"/>
                  </a:lnTo>
                  <a:lnTo>
                    <a:pt x="2554" y="298"/>
                  </a:lnTo>
                  <a:lnTo>
                    <a:pt x="2534" y="282"/>
                  </a:lnTo>
                  <a:lnTo>
                    <a:pt x="2510" y="258"/>
                  </a:lnTo>
                  <a:lnTo>
                    <a:pt x="2482" y="232"/>
                  </a:lnTo>
                  <a:lnTo>
                    <a:pt x="2450" y="204"/>
                  </a:lnTo>
                  <a:lnTo>
                    <a:pt x="2418" y="178"/>
                  </a:lnTo>
                  <a:lnTo>
                    <a:pt x="2386" y="154"/>
                  </a:lnTo>
                  <a:lnTo>
                    <a:pt x="2352" y="130"/>
                  </a:lnTo>
                  <a:lnTo>
                    <a:pt x="2318" y="110"/>
                  </a:lnTo>
                  <a:lnTo>
                    <a:pt x="2286" y="90"/>
                  </a:lnTo>
                  <a:lnTo>
                    <a:pt x="2252" y="72"/>
                  </a:lnTo>
                  <a:lnTo>
                    <a:pt x="2216" y="56"/>
                  </a:lnTo>
                  <a:lnTo>
                    <a:pt x="2182" y="42"/>
                  </a:lnTo>
                  <a:lnTo>
                    <a:pt x="2144" y="28"/>
                  </a:lnTo>
                  <a:lnTo>
                    <a:pt x="2106" y="18"/>
                  </a:lnTo>
                  <a:lnTo>
                    <a:pt x="2068" y="10"/>
                  </a:lnTo>
                  <a:lnTo>
                    <a:pt x="2030" y="4"/>
                  </a:lnTo>
                  <a:lnTo>
                    <a:pt x="1994" y="0"/>
                  </a:lnTo>
                  <a:lnTo>
                    <a:pt x="1958" y="0"/>
                  </a:lnTo>
                  <a:lnTo>
                    <a:pt x="1922" y="2"/>
                  </a:lnTo>
                  <a:lnTo>
                    <a:pt x="1888" y="8"/>
                  </a:lnTo>
                  <a:lnTo>
                    <a:pt x="1856" y="16"/>
                  </a:lnTo>
                  <a:lnTo>
                    <a:pt x="1824" y="26"/>
                  </a:lnTo>
                  <a:lnTo>
                    <a:pt x="1794" y="42"/>
                  </a:lnTo>
                  <a:lnTo>
                    <a:pt x="1764" y="60"/>
                  </a:lnTo>
                  <a:lnTo>
                    <a:pt x="1734" y="82"/>
                  </a:lnTo>
                  <a:lnTo>
                    <a:pt x="1706" y="108"/>
                  </a:lnTo>
                  <a:lnTo>
                    <a:pt x="1680" y="136"/>
                  </a:lnTo>
                  <a:lnTo>
                    <a:pt x="1652" y="168"/>
                  </a:lnTo>
                  <a:lnTo>
                    <a:pt x="1634" y="194"/>
                  </a:lnTo>
                  <a:lnTo>
                    <a:pt x="1620" y="216"/>
                  </a:lnTo>
                  <a:lnTo>
                    <a:pt x="1610" y="232"/>
                  </a:lnTo>
                  <a:lnTo>
                    <a:pt x="1604" y="240"/>
                  </a:lnTo>
                  <a:lnTo>
                    <a:pt x="1600" y="246"/>
                  </a:lnTo>
                  <a:lnTo>
                    <a:pt x="1592" y="248"/>
                  </a:lnTo>
                  <a:lnTo>
                    <a:pt x="1582" y="250"/>
                  </a:lnTo>
                  <a:lnTo>
                    <a:pt x="1572" y="250"/>
                  </a:lnTo>
                  <a:lnTo>
                    <a:pt x="1560" y="250"/>
                  </a:lnTo>
                  <a:lnTo>
                    <a:pt x="1548" y="248"/>
                  </a:lnTo>
                  <a:lnTo>
                    <a:pt x="1524" y="242"/>
                  </a:lnTo>
                  <a:lnTo>
                    <a:pt x="1498" y="232"/>
                  </a:lnTo>
                  <a:lnTo>
                    <a:pt x="1472" y="218"/>
                  </a:lnTo>
                  <a:lnTo>
                    <a:pt x="1444" y="202"/>
                  </a:lnTo>
                  <a:lnTo>
                    <a:pt x="1392" y="170"/>
                  </a:lnTo>
                  <a:lnTo>
                    <a:pt x="1356" y="146"/>
                  </a:lnTo>
                  <a:lnTo>
                    <a:pt x="1320" y="126"/>
                  </a:lnTo>
                  <a:lnTo>
                    <a:pt x="1272" y="100"/>
                  </a:lnTo>
                  <a:lnTo>
                    <a:pt x="1206" y="62"/>
                  </a:lnTo>
                  <a:lnTo>
                    <a:pt x="1172" y="46"/>
                  </a:lnTo>
                  <a:lnTo>
                    <a:pt x="1136" y="30"/>
                  </a:lnTo>
                  <a:lnTo>
                    <a:pt x="1098" y="18"/>
                  </a:lnTo>
                  <a:lnTo>
                    <a:pt x="1080" y="14"/>
                  </a:lnTo>
                  <a:lnTo>
                    <a:pt x="1060" y="12"/>
                  </a:lnTo>
                  <a:lnTo>
                    <a:pt x="1042" y="10"/>
                  </a:lnTo>
                  <a:lnTo>
                    <a:pt x="1022" y="10"/>
                  </a:lnTo>
                  <a:lnTo>
                    <a:pt x="1002" y="10"/>
                  </a:lnTo>
                  <a:lnTo>
                    <a:pt x="982" y="14"/>
                  </a:lnTo>
                  <a:lnTo>
                    <a:pt x="954" y="20"/>
                  </a:lnTo>
                  <a:lnTo>
                    <a:pt x="928" y="30"/>
                  </a:lnTo>
                  <a:lnTo>
                    <a:pt x="902" y="42"/>
                  </a:lnTo>
                  <a:lnTo>
                    <a:pt x="878" y="56"/>
                  </a:lnTo>
                  <a:lnTo>
                    <a:pt x="854" y="72"/>
                  </a:lnTo>
                  <a:lnTo>
                    <a:pt x="832" y="88"/>
                  </a:lnTo>
                  <a:lnTo>
                    <a:pt x="788" y="122"/>
                  </a:lnTo>
                  <a:lnTo>
                    <a:pt x="752" y="150"/>
                  </a:lnTo>
                  <a:lnTo>
                    <a:pt x="718" y="176"/>
                  </a:lnTo>
                  <a:lnTo>
                    <a:pt x="700" y="186"/>
                  </a:lnTo>
                  <a:lnTo>
                    <a:pt x="682" y="194"/>
                  </a:lnTo>
                  <a:lnTo>
                    <a:pt x="666" y="202"/>
                  </a:lnTo>
                  <a:lnTo>
                    <a:pt x="648" y="206"/>
                  </a:lnTo>
                  <a:lnTo>
                    <a:pt x="624" y="210"/>
                  </a:lnTo>
                  <a:lnTo>
                    <a:pt x="598" y="210"/>
                  </a:lnTo>
                  <a:lnTo>
                    <a:pt x="574" y="208"/>
                  </a:lnTo>
                  <a:lnTo>
                    <a:pt x="548" y="204"/>
                  </a:lnTo>
                  <a:lnTo>
                    <a:pt x="494" y="192"/>
                  </a:lnTo>
                  <a:lnTo>
                    <a:pt x="440" y="178"/>
                  </a:lnTo>
                  <a:lnTo>
                    <a:pt x="400" y="166"/>
                  </a:lnTo>
                  <a:lnTo>
                    <a:pt x="360" y="156"/>
                  </a:lnTo>
                  <a:lnTo>
                    <a:pt x="318" y="148"/>
                  </a:lnTo>
                  <a:lnTo>
                    <a:pt x="276" y="142"/>
                  </a:lnTo>
                  <a:lnTo>
                    <a:pt x="240" y="140"/>
                  </a:lnTo>
                  <a:lnTo>
                    <a:pt x="204" y="140"/>
                  </a:lnTo>
                  <a:lnTo>
                    <a:pt x="134" y="142"/>
                  </a:lnTo>
                  <a:lnTo>
                    <a:pt x="66" y="148"/>
                  </a:lnTo>
                  <a:lnTo>
                    <a:pt x="0" y="156"/>
                  </a:lnTo>
                  <a:lnTo>
                    <a:pt x="0" y="392"/>
                  </a:lnTo>
                  <a:lnTo>
                    <a:pt x="66" y="382"/>
                  </a:lnTo>
                  <a:lnTo>
                    <a:pt x="134" y="376"/>
                  </a:lnTo>
                  <a:lnTo>
                    <a:pt x="202" y="372"/>
                  </a:lnTo>
                  <a:lnTo>
                    <a:pt x="236" y="372"/>
                  </a:lnTo>
                  <a:lnTo>
                    <a:pt x="268" y="374"/>
                  </a:lnTo>
                  <a:close/>
                </a:path>
              </a:pathLst>
            </a:custGeom>
            <a:solidFill>
              <a:srgbClr val="003E9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charset="0"/>
                <a:buNone/>
                <a:defRPr/>
              </a:pPr>
              <a:endParaRPr lang="en-US"/>
            </a:p>
          </p:txBody>
        </p:sp>
        <p:sp>
          <p:nvSpPr>
            <p:cNvPr id="1065" name="Freeform 41"/>
            <p:cNvSpPr>
              <a:spLocks noChangeArrowheads="1"/>
            </p:cNvSpPr>
            <p:nvPr/>
          </p:nvSpPr>
          <p:spPr bwMode="auto">
            <a:xfrm>
              <a:off x="5157" y="239"/>
              <a:ext cx="415" cy="70"/>
            </a:xfrm>
            <a:custGeom>
              <a:avLst/>
              <a:gdLst/>
              <a:ahLst/>
              <a:cxnLst>
                <a:cxn ang="0">
                  <a:pos x="2578" y="312"/>
                </a:cxn>
                <a:cxn ang="0">
                  <a:pos x="2532" y="310"/>
                </a:cxn>
                <a:cxn ang="0">
                  <a:pos x="2472" y="260"/>
                </a:cxn>
                <a:cxn ang="0">
                  <a:pos x="2380" y="178"/>
                </a:cxn>
                <a:cxn ang="0">
                  <a:pos x="2246" y="90"/>
                </a:cxn>
                <a:cxn ang="0">
                  <a:pos x="2144" y="42"/>
                </a:cxn>
                <a:cxn ang="0">
                  <a:pos x="1992" y="4"/>
                </a:cxn>
                <a:cxn ang="0">
                  <a:pos x="1850" y="8"/>
                </a:cxn>
                <a:cxn ang="0">
                  <a:pos x="1754" y="42"/>
                </a:cxn>
                <a:cxn ang="0">
                  <a:pos x="1640" y="136"/>
                </a:cxn>
                <a:cxn ang="0">
                  <a:pos x="1582" y="218"/>
                </a:cxn>
                <a:cxn ang="0">
                  <a:pos x="1560" y="246"/>
                </a:cxn>
                <a:cxn ang="0">
                  <a:pos x="1532" y="250"/>
                </a:cxn>
                <a:cxn ang="0">
                  <a:pos x="1458" y="232"/>
                </a:cxn>
                <a:cxn ang="0">
                  <a:pos x="1354" y="170"/>
                </a:cxn>
                <a:cxn ang="0">
                  <a:pos x="1234" y="100"/>
                </a:cxn>
                <a:cxn ang="0">
                  <a:pos x="1098" y="30"/>
                </a:cxn>
                <a:cxn ang="0">
                  <a:pos x="1002" y="10"/>
                </a:cxn>
                <a:cxn ang="0">
                  <a:pos x="942" y="14"/>
                </a:cxn>
                <a:cxn ang="0">
                  <a:pos x="840" y="56"/>
                </a:cxn>
                <a:cxn ang="0">
                  <a:pos x="750" y="122"/>
                </a:cxn>
                <a:cxn ang="0">
                  <a:pos x="644" y="196"/>
                </a:cxn>
                <a:cxn ang="0">
                  <a:pos x="584" y="210"/>
                </a:cxn>
                <a:cxn ang="0">
                  <a:pos x="456" y="192"/>
                </a:cxn>
                <a:cxn ang="0">
                  <a:pos x="320" y="156"/>
                </a:cxn>
                <a:cxn ang="0">
                  <a:pos x="176" y="140"/>
                </a:cxn>
                <a:cxn ang="0">
                  <a:pos x="0" y="384"/>
                </a:cxn>
                <a:cxn ang="0">
                  <a:pos x="172" y="372"/>
                </a:cxn>
                <a:cxn ang="0">
                  <a:pos x="300" y="386"/>
                </a:cxn>
                <a:cxn ang="0">
                  <a:pos x="466" y="430"/>
                </a:cxn>
                <a:cxn ang="0">
                  <a:pos x="594" y="440"/>
                </a:cxn>
                <a:cxn ang="0">
                  <a:pos x="680" y="420"/>
                </a:cxn>
                <a:cxn ang="0">
                  <a:pos x="778" y="362"/>
                </a:cxn>
                <a:cxn ang="0">
                  <a:pos x="892" y="274"/>
                </a:cxn>
                <a:cxn ang="0">
                  <a:pos x="960" y="244"/>
                </a:cxn>
                <a:cxn ang="0">
                  <a:pos x="1014" y="244"/>
                </a:cxn>
                <a:cxn ang="0">
                  <a:pos x="1124" y="284"/>
                </a:cxn>
                <a:cxn ang="0">
                  <a:pos x="1262" y="362"/>
                </a:cxn>
                <a:cxn ang="0">
                  <a:pos x="1360" y="424"/>
                </a:cxn>
                <a:cxn ang="0">
                  <a:pos x="1488" y="478"/>
                </a:cxn>
                <a:cxn ang="0">
                  <a:pos x="1564" y="480"/>
                </a:cxn>
                <a:cxn ang="0">
                  <a:pos x="1622" y="456"/>
                </a:cxn>
                <a:cxn ang="0">
                  <a:pos x="1676" y="402"/>
                </a:cxn>
                <a:cxn ang="0">
                  <a:pos x="1712" y="344"/>
                </a:cxn>
                <a:cxn ang="0">
                  <a:pos x="1768" y="286"/>
                </a:cxn>
                <a:cxn ang="0">
                  <a:pos x="1846" y="242"/>
                </a:cxn>
                <a:cxn ang="0">
                  <a:pos x="1922" y="232"/>
                </a:cxn>
                <a:cxn ang="0">
                  <a:pos x="2036" y="244"/>
                </a:cxn>
                <a:cxn ang="0">
                  <a:pos x="2156" y="288"/>
                </a:cxn>
                <a:cxn ang="0">
                  <a:pos x="2278" y="360"/>
                </a:cxn>
                <a:cxn ang="0">
                  <a:pos x="2392" y="456"/>
                </a:cxn>
                <a:cxn ang="0">
                  <a:pos x="2468" y="520"/>
                </a:cxn>
                <a:cxn ang="0">
                  <a:pos x="2534" y="546"/>
                </a:cxn>
                <a:cxn ang="0">
                  <a:pos x="2612" y="538"/>
                </a:cxn>
                <a:cxn ang="0">
                  <a:pos x="2684" y="496"/>
                </a:cxn>
                <a:cxn ang="0">
                  <a:pos x="2806" y="422"/>
                </a:cxn>
                <a:cxn ang="0">
                  <a:pos x="2942" y="368"/>
                </a:cxn>
                <a:cxn ang="0">
                  <a:pos x="3094" y="336"/>
                </a:cxn>
                <a:cxn ang="0">
                  <a:pos x="3266" y="324"/>
                </a:cxn>
                <a:cxn ang="0">
                  <a:pos x="3150" y="98"/>
                </a:cxn>
                <a:cxn ang="0">
                  <a:pos x="2990" y="120"/>
                </a:cxn>
                <a:cxn ang="0">
                  <a:pos x="2826" y="172"/>
                </a:cxn>
                <a:cxn ang="0">
                  <a:pos x="2658" y="260"/>
                </a:cxn>
              </a:cxnLst>
              <a:rect l="0" t="0" r="r" b="b"/>
              <a:pathLst>
                <a:path w="3266" h="548">
                  <a:moveTo>
                    <a:pt x="2618" y="288"/>
                  </a:moveTo>
                  <a:lnTo>
                    <a:pt x="2618" y="288"/>
                  </a:lnTo>
                  <a:lnTo>
                    <a:pt x="2596" y="304"/>
                  </a:lnTo>
                  <a:lnTo>
                    <a:pt x="2578" y="312"/>
                  </a:lnTo>
                  <a:lnTo>
                    <a:pt x="2562" y="318"/>
                  </a:lnTo>
                  <a:lnTo>
                    <a:pt x="2554" y="318"/>
                  </a:lnTo>
                  <a:lnTo>
                    <a:pt x="2548" y="316"/>
                  </a:lnTo>
                  <a:lnTo>
                    <a:pt x="2532" y="310"/>
                  </a:lnTo>
                  <a:lnTo>
                    <a:pt x="2516" y="298"/>
                  </a:lnTo>
                  <a:lnTo>
                    <a:pt x="2496" y="282"/>
                  </a:lnTo>
                  <a:lnTo>
                    <a:pt x="2472" y="260"/>
                  </a:lnTo>
                  <a:lnTo>
                    <a:pt x="2444" y="232"/>
                  </a:lnTo>
                  <a:lnTo>
                    <a:pt x="2410" y="204"/>
                  </a:lnTo>
                  <a:lnTo>
                    <a:pt x="2380" y="178"/>
                  </a:lnTo>
                  <a:lnTo>
                    <a:pt x="2346" y="154"/>
                  </a:lnTo>
                  <a:lnTo>
                    <a:pt x="2314" y="132"/>
                  </a:lnTo>
                  <a:lnTo>
                    <a:pt x="2280" y="110"/>
                  </a:lnTo>
                  <a:lnTo>
                    <a:pt x="2246" y="90"/>
                  </a:lnTo>
                  <a:lnTo>
                    <a:pt x="2212" y="72"/>
                  </a:lnTo>
                  <a:lnTo>
                    <a:pt x="2178" y="56"/>
                  </a:lnTo>
                  <a:lnTo>
                    <a:pt x="2144" y="42"/>
                  </a:lnTo>
                  <a:lnTo>
                    <a:pt x="2104" y="28"/>
                  </a:lnTo>
                  <a:lnTo>
                    <a:pt x="2066" y="18"/>
                  </a:lnTo>
                  <a:lnTo>
                    <a:pt x="2028" y="10"/>
                  </a:lnTo>
                  <a:lnTo>
                    <a:pt x="1992" y="4"/>
                  </a:lnTo>
                  <a:lnTo>
                    <a:pt x="1954" y="0"/>
                  </a:lnTo>
                  <a:lnTo>
                    <a:pt x="1918" y="0"/>
                  </a:lnTo>
                  <a:lnTo>
                    <a:pt x="1884" y="2"/>
                  </a:lnTo>
                  <a:lnTo>
                    <a:pt x="1850" y="8"/>
                  </a:lnTo>
                  <a:lnTo>
                    <a:pt x="1816" y="16"/>
                  </a:lnTo>
                  <a:lnTo>
                    <a:pt x="1786" y="26"/>
                  </a:lnTo>
                  <a:lnTo>
                    <a:pt x="1754" y="42"/>
                  </a:lnTo>
                  <a:lnTo>
                    <a:pt x="1724" y="60"/>
                  </a:lnTo>
                  <a:lnTo>
                    <a:pt x="1696" y="82"/>
                  </a:lnTo>
                  <a:lnTo>
                    <a:pt x="1668" y="108"/>
                  </a:lnTo>
                  <a:lnTo>
                    <a:pt x="1640" y="136"/>
                  </a:lnTo>
                  <a:lnTo>
                    <a:pt x="1614" y="168"/>
                  </a:lnTo>
                  <a:lnTo>
                    <a:pt x="1596" y="194"/>
                  </a:lnTo>
                  <a:lnTo>
                    <a:pt x="1582" y="218"/>
                  </a:lnTo>
                  <a:lnTo>
                    <a:pt x="1572" y="232"/>
                  </a:lnTo>
                  <a:lnTo>
                    <a:pt x="1566" y="242"/>
                  </a:lnTo>
                  <a:lnTo>
                    <a:pt x="1560" y="246"/>
                  </a:lnTo>
                  <a:lnTo>
                    <a:pt x="1554" y="248"/>
                  </a:lnTo>
                  <a:lnTo>
                    <a:pt x="1544" y="250"/>
                  </a:lnTo>
                  <a:lnTo>
                    <a:pt x="1532" y="250"/>
                  </a:lnTo>
                  <a:lnTo>
                    <a:pt x="1520" y="250"/>
                  </a:lnTo>
                  <a:lnTo>
                    <a:pt x="1510" y="248"/>
                  </a:lnTo>
                  <a:lnTo>
                    <a:pt x="1484" y="242"/>
                  </a:lnTo>
                  <a:lnTo>
                    <a:pt x="1458" y="232"/>
                  </a:lnTo>
                  <a:lnTo>
                    <a:pt x="1432" y="218"/>
                  </a:lnTo>
                  <a:lnTo>
                    <a:pt x="1406" y="202"/>
                  </a:lnTo>
                  <a:lnTo>
                    <a:pt x="1354" y="170"/>
                  </a:lnTo>
                  <a:lnTo>
                    <a:pt x="1316" y="148"/>
                  </a:lnTo>
                  <a:lnTo>
                    <a:pt x="1282" y="126"/>
                  </a:lnTo>
                  <a:lnTo>
                    <a:pt x="1234" y="100"/>
                  </a:lnTo>
                  <a:lnTo>
                    <a:pt x="1168" y="62"/>
                  </a:lnTo>
                  <a:lnTo>
                    <a:pt x="1132" y="46"/>
                  </a:lnTo>
                  <a:lnTo>
                    <a:pt x="1098" y="30"/>
                  </a:lnTo>
                  <a:lnTo>
                    <a:pt x="1060" y="20"/>
                  </a:lnTo>
                  <a:lnTo>
                    <a:pt x="1042" y="14"/>
                  </a:lnTo>
                  <a:lnTo>
                    <a:pt x="1022" y="12"/>
                  </a:lnTo>
                  <a:lnTo>
                    <a:pt x="1002" y="10"/>
                  </a:lnTo>
                  <a:lnTo>
                    <a:pt x="982" y="10"/>
                  </a:lnTo>
                  <a:lnTo>
                    <a:pt x="964" y="10"/>
                  </a:lnTo>
                  <a:lnTo>
                    <a:pt x="942" y="14"/>
                  </a:lnTo>
                  <a:lnTo>
                    <a:pt x="916" y="20"/>
                  </a:lnTo>
                  <a:lnTo>
                    <a:pt x="890" y="30"/>
                  </a:lnTo>
                  <a:lnTo>
                    <a:pt x="864" y="42"/>
                  </a:lnTo>
                  <a:lnTo>
                    <a:pt x="840" y="56"/>
                  </a:lnTo>
                  <a:lnTo>
                    <a:pt x="816" y="72"/>
                  </a:lnTo>
                  <a:lnTo>
                    <a:pt x="794" y="88"/>
                  </a:lnTo>
                  <a:lnTo>
                    <a:pt x="750" y="122"/>
                  </a:lnTo>
                  <a:lnTo>
                    <a:pt x="714" y="150"/>
                  </a:lnTo>
                  <a:lnTo>
                    <a:pt x="678" y="176"/>
                  </a:lnTo>
                  <a:lnTo>
                    <a:pt x="660" y="186"/>
                  </a:lnTo>
                  <a:lnTo>
                    <a:pt x="644" y="196"/>
                  </a:lnTo>
                  <a:lnTo>
                    <a:pt x="626" y="202"/>
                  </a:lnTo>
                  <a:lnTo>
                    <a:pt x="610" y="206"/>
                  </a:lnTo>
                  <a:lnTo>
                    <a:pt x="584" y="210"/>
                  </a:lnTo>
                  <a:lnTo>
                    <a:pt x="560" y="210"/>
                  </a:lnTo>
                  <a:lnTo>
                    <a:pt x="534" y="208"/>
                  </a:lnTo>
                  <a:lnTo>
                    <a:pt x="510" y="204"/>
                  </a:lnTo>
                  <a:lnTo>
                    <a:pt x="456" y="192"/>
                  </a:lnTo>
                  <a:lnTo>
                    <a:pt x="402" y="178"/>
                  </a:lnTo>
                  <a:lnTo>
                    <a:pt x="362" y="166"/>
                  </a:lnTo>
                  <a:lnTo>
                    <a:pt x="320" y="156"/>
                  </a:lnTo>
                  <a:lnTo>
                    <a:pt x="280" y="148"/>
                  </a:lnTo>
                  <a:lnTo>
                    <a:pt x="238" y="142"/>
                  </a:lnTo>
                  <a:lnTo>
                    <a:pt x="176" y="140"/>
                  </a:lnTo>
                  <a:lnTo>
                    <a:pt x="116" y="142"/>
                  </a:lnTo>
                  <a:lnTo>
                    <a:pt x="56" y="146"/>
                  </a:lnTo>
                  <a:lnTo>
                    <a:pt x="0" y="152"/>
                  </a:lnTo>
                  <a:lnTo>
                    <a:pt x="0" y="384"/>
                  </a:lnTo>
                  <a:lnTo>
                    <a:pt x="56" y="378"/>
                  </a:lnTo>
                  <a:lnTo>
                    <a:pt x="114" y="374"/>
                  </a:lnTo>
                  <a:lnTo>
                    <a:pt x="172" y="372"/>
                  </a:lnTo>
                  <a:lnTo>
                    <a:pt x="230" y="374"/>
                  </a:lnTo>
                  <a:lnTo>
                    <a:pt x="264" y="378"/>
                  </a:lnTo>
                  <a:lnTo>
                    <a:pt x="300" y="386"/>
                  </a:lnTo>
                  <a:lnTo>
                    <a:pt x="374" y="404"/>
                  </a:lnTo>
                  <a:lnTo>
                    <a:pt x="436" y="422"/>
                  </a:lnTo>
                  <a:lnTo>
                    <a:pt x="466" y="430"/>
                  </a:lnTo>
                  <a:lnTo>
                    <a:pt x="498" y="436"/>
                  </a:lnTo>
                  <a:lnTo>
                    <a:pt x="530" y="440"/>
                  </a:lnTo>
                  <a:lnTo>
                    <a:pt x="562" y="442"/>
                  </a:lnTo>
                  <a:lnTo>
                    <a:pt x="594" y="440"/>
                  </a:lnTo>
                  <a:lnTo>
                    <a:pt x="628" y="436"/>
                  </a:lnTo>
                  <a:lnTo>
                    <a:pt x="654" y="430"/>
                  </a:lnTo>
                  <a:lnTo>
                    <a:pt x="680" y="420"/>
                  </a:lnTo>
                  <a:lnTo>
                    <a:pt x="706" y="408"/>
                  </a:lnTo>
                  <a:lnTo>
                    <a:pt x="730" y="394"/>
                  </a:lnTo>
                  <a:lnTo>
                    <a:pt x="754" y="378"/>
                  </a:lnTo>
                  <a:lnTo>
                    <a:pt x="778" y="362"/>
                  </a:lnTo>
                  <a:lnTo>
                    <a:pt x="820" y="328"/>
                  </a:lnTo>
                  <a:lnTo>
                    <a:pt x="856" y="298"/>
                  </a:lnTo>
                  <a:lnTo>
                    <a:pt x="892" y="274"/>
                  </a:lnTo>
                  <a:lnTo>
                    <a:pt x="910" y="264"/>
                  </a:lnTo>
                  <a:lnTo>
                    <a:pt x="926" y="254"/>
                  </a:lnTo>
                  <a:lnTo>
                    <a:pt x="944" y="248"/>
                  </a:lnTo>
                  <a:lnTo>
                    <a:pt x="960" y="244"/>
                  </a:lnTo>
                  <a:lnTo>
                    <a:pt x="974" y="242"/>
                  </a:lnTo>
                  <a:lnTo>
                    <a:pt x="988" y="240"/>
                  </a:lnTo>
                  <a:lnTo>
                    <a:pt x="1014" y="244"/>
                  </a:lnTo>
                  <a:lnTo>
                    <a:pt x="1042" y="250"/>
                  </a:lnTo>
                  <a:lnTo>
                    <a:pt x="1068" y="258"/>
                  </a:lnTo>
                  <a:lnTo>
                    <a:pt x="1096" y="270"/>
                  </a:lnTo>
                  <a:lnTo>
                    <a:pt x="1124" y="284"/>
                  </a:lnTo>
                  <a:lnTo>
                    <a:pt x="1180" y="316"/>
                  </a:lnTo>
                  <a:lnTo>
                    <a:pt x="1230" y="344"/>
                  </a:lnTo>
                  <a:lnTo>
                    <a:pt x="1262" y="362"/>
                  </a:lnTo>
                  <a:lnTo>
                    <a:pt x="1294" y="384"/>
                  </a:lnTo>
                  <a:lnTo>
                    <a:pt x="1326" y="404"/>
                  </a:lnTo>
                  <a:lnTo>
                    <a:pt x="1360" y="424"/>
                  </a:lnTo>
                  <a:lnTo>
                    <a:pt x="1396" y="444"/>
                  </a:lnTo>
                  <a:lnTo>
                    <a:pt x="1432" y="460"/>
                  </a:lnTo>
                  <a:lnTo>
                    <a:pt x="1470" y="474"/>
                  </a:lnTo>
                  <a:lnTo>
                    <a:pt x="1488" y="478"/>
                  </a:lnTo>
                  <a:lnTo>
                    <a:pt x="1508" y="480"/>
                  </a:lnTo>
                  <a:lnTo>
                    <a:pt x="1526" y="482"/>
                  </a:lnTo>
                  <a:lnTo>
                    <a:pt x="1544" y="482"/>
                  </a:lnTo>
                  <a:lnTo>
                    <a:pt x="1564" y="480"/>
                  </a:lnTo>
                  <a:lnTo>
                    <a:pt x="1582" y="476"/>
                  </a:lnTo>
                  <a:lnTo>
                    <a:pt x="1604" y="468"/>
                  </a:lnTo>
                  <a:lnTo>
                    <a:pt x="1622" y="456"/>
                  </a:lnTo>
                  <a:lnTo>
                    <a:pt x="1638" y="444"/>
                  </a:lnTo>
                  <a:lnTo>
                    <a:pt x="1654" y="430"/>
                  </a:lnTo>
                  <a:lnTo>
                    <a:pt x="1666" y="416"/>
                  </a:lnTo>
                  <a:lnTo>
                    <a:pt x="1676" y="402"/>
                  </a:lnTo>
                  <a:lnTo>
                    <a:pt x="1694" y="374"/>
                  </a:lnTo>
                  <a:lnTo>
                    <a:pt x="1704" y="358"/>
                  </a:lnTo>
                  <a:lnTo>
                    <a:pt x="1712" y="344"/>
                  </a:lnTo>
                  <a:lnTo>
                    <a:pt x="1730" y="322"/>
                  </a:lnTo>
                  <a:lnTo>
                    <a:pt x="1748" y="304"/>
                  </a:lnTo>
                  <a:lnTo>
                    <a:pt x="1768" y="286"/>
                  </a:lnTo>
                  <a:lnTo>
                    <a:pt x="1786" y="272"/>
                  </a:lnTo>
                  <a:lnTo>
                    <a:pt x="1806" y="260"/>
                  </a:lnTo>
                  <a:lnTo>
                    <a:pt x="1826" y="250"/>
                  </a:lnTo>
                  <a:lnTo>
                    <a:pt x="1846" y="242"/>
                  </a:lnTo>
                  <a:lnTo>
                    <a:pt x="1868" y="238"/>
                  </a:lnTo>
                  <a:lnTo>
                    <a:pt x="1894" y="234"/>
                  </a:lnTo>
                  <a:lnTo>
                    <a:pt x="1922" y="232"/>
                  </a:lnTo>
                  <a:lnTo>
                    <a:pt x="1950" y="232"/>
                  </a:lnTo>
                  <a:lnTo>
                    <a:pt x="1978" y="234"/>
                  </a:lnTo>
                  <a:lnTo>
                    <a:pt x="2006" y="238"/>
                  </a:lnTo>
                  <a:lnTo>
                    <a:pt x="2036" y="244"/>
                  </a:lnTo>
                  <a:lnTo>
                    <a:pt x="2066" y="254"/>
                  </a:lnTo>
                  <a:lnTo>
                    <a:pt x="2096" y="262"/>
                  </a:lnTo>
                  <a:lnTo>
                    <a:pt x="2126" y="274"/>
                  </a:lnTo>
                  <a:lnTo>
                    <a:pt x="2156" y="288"/>
                  </a:lnTo>
                  <a:lnTo>
                    <a:pt x="2188" y="304"/>
                  </a:lnTo>
                  <a:lnTo>
                    <a:pt x="2218" y="320"/>
                  </a:lnTo>
                  <a:lnTo>
                    <a:pt x="2248" y="340"/>
                  </a:lnTo>
                  <a:lnTo>
                    <a:pt x="2278" y="360"/>
                  </a:lnTo>
                  <a:lnTo>
                    <a:pt x="2308" y="382"/>
                  </a:lnTo>
                  <a:lnTo>
                    <a:pt x="2336" y="406"/>
                  </a:lnTo>
                  <a:lnTo>
                    <a:pt x="2392" y="456"/>
                  </a:lnTo>
                  <a:lnTo>
                    <a:pt x="2422" y="484"/>
                  </a:lnTo>
                  <a:lnTo>
                    <a:pt x="2452" y="510"/>
                  </a:lnTo>
                  <a:lnTo>
                    <a:pt x="2468" y="520"/>
                  </a:lnTo>
                  <a:lnTo>
                    <a:pt x="2484" y="530"/>
                  </a:lnTo>
                  <a:lnTo>
                    <a:pt x="2500" y="538"/>
                  </a:lnTo>
                  <a:lnTo>
                    <a:pt x="2516" y="544"/>
                  </a:lnTo>
                  <a:lnTo>
                    <a:pt x="2534" y="546"/>
                  </a:lnTo>
                  <a:lnTo>
                    <a:pt x="2552" y="548"/>
                  </a:lnTo>
                  <a:lnTo>
                    <a:pt x="2570" y="548"/>
                  </a:lnTo>
                  <a:lnTo>
                    <a:pt x="2590" y="544"/>
                  </a:lnTo>
                  <a:lnTo>
                    <a:pt x="2612" y="538"/>
                  </a:lnTo>
                  <a:lnTo>
                    <a:pt x="2634" y="528"/>
                  </a:lnTo>
                  <a:lnTo>
                    <a:pt x="2658" y="514"/>
                  </a:lnTo>
                  <a:lnTo>
                    <a:pt x="2684" y="496"/>
                  </a:lnTo>
                  <a:lnTo>
                    <a:pt x="2714" y="476"/>
                  </a:lnTo>
                  <a:lnTo>
                    <a:pt x="2744" y="456"/>
                  </a:lnTo>
                  <a:lnTo>
                    <a:pt x="2774" y="438"/>
                  </a:lnTo>
                  <a:lnTo>
                    <a:pt x="2806" y="422"/>
                  </a:lnTo>
                  <a:lnTo>
                    <a:pt x="2840" y="406"/>
                  </a:lnTo>
                  <a:lnTo>
                    <a:pt x="2872" y="392"/>
                  </a:lnTo>
                  <a:lnTo>
                    <a:pt x="2908" y="380"/>
                  </a:lnTo>
                  <a:lnTo>
                    <a:pt x="2942" y="368"/>
                  </a:lnTo>
                  <a:lnTo>
                    <a:pt x="2978" y="358"/>
                  </a:lnTo>
                  <a:lnTo>
                    <a:pt x="3016" y="350"/>
                  </a:lnTo>
                  <a:lnTo>
                    <a:pt x="3054" y="342"/>
                  </a:lnTo>
                  <a:lnTo>
                    <a:pt x="3094" y="336"/>
                  </a:lnTo>
                  <a:lnTo>
                    <a:pt x="3134" y="332"/>
                  </a:lnTo>
                  <a:lnTo>
                    <a:pt x="3178" y="328"/>
                  </a:lnTo>
                  <a:lnTo>
                    <a:pt x="3222" y="326"/>
                  </a:lnTo>
                  <a:lnTo>
                    <a:pt x="3266" y="324"/>
                  </a:lnTo>
                  <a:lnTo>
                    <a:pt x="3266" y="92"/>
                  </a:lnTo>
                  <a:lnTo>
                    <a:pt x="3190" y="94"/>
                  </a:lnTo>
                  <a:lnTo>
                    <a:pt x="3150" y="98"/>
                  </a:lnTo>
                  <a:lnTo>
                    <a:pt x="3112" y="100"/>
                  </a:lnTo>
                  <a:lnTo>
                    <a:pt x="3072" y="106"/>
                  </a:lnTo>
                  <a:lnTo>
                    <a:pt x="3032" y="112"/>
                  </a:lnTo>
                  <a:lnTo>
                    <a:pt x="2990" y="120"/>
                  </a:lnTo>
                  <a:lnTo>
                    <a:pt x="2950" y="130"/>
                  </a:lnTo>
                  <a:lnTo>
                    <a:pt x="2908" y="142"/>
                  </a:lnTo>
                  <a:lnTo>
                    <a:pt x="2868" y="156"/>
                  </a:lnTo>
                  <a:lnTo>
                    <a:pt x="2826" y="172"/>
                  </a:lnTo>
                  <a:lnTo>
                    <a:pt x="2784" y="190"/>
                  </a:lnTo>
                  <a:lnTo>
                    <a:pt x="2742" y="210"/>
                  </a:lnTo>
                  <a:lnTo>
                    <a:pt x="2700" y="234"/>
                  </a:lnTo>
                  <a:lnTo>
                    <a:pt x="2658" y="260"/>
                  </a:lnTo>
                  <a:lnTo>
                    <a:pt x="2618" y="288"/>
                  </a:lnTo>
                  <a:close/>
                </a:path>
              </a:pathLst>
            </a:custGeom>
            <a:solidFill>
              <a:srgbClr val="003E9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charset="0"/>
                <a:buNone/>
                <a:defRPr/>
              </a:pPr>
              <a:endParaRPr lang="en-US"/>
            </a:p>
          </p:txBody>
        </p:sp>
        <p:sp>
          <p:nvSpPr>
            <p:cNvPr id="1066" name="Freeform 42"/>
            <p:cNvSpPr>
              <a:spLocks noChangeArrowheads="1"/>
            </p:cNvSpPr>
            <p:nvPr/>
          </p:nvSpPr>
          <p:spPr bwMode="auto">
            <a:xfrm>
              <a:off x="5157" y="298"/>
              <a:ext cx="415" cy="70"/>
            </a:xfrm>
            <a:custGeom>
              <a:avLst/>
              <a:gdLst/>
              <a:ahLst/>
              <a:cxnLst>
                <a:cxn ang="0">
                  <a:pos x="2562" y="314"/>
                </a:cxn>
                <a:cxn ang="0">
                  <a:pos x="2516" y="310"/>
                </a:cxn>
                <a:cxn ang="0">
                  <a:pos x="2456" y="260"/>
                </a:cxn>
                <a:cxn ang="0">
                  <a:pos x="2364" y="178"/>
                </a:cxn>
                <a:cxn ang="0">
                  <a:pos x="2230" y="90"/>
                </a:cxn>
                <a:cxn ang="0">
                  <a:pos x="2128" y="42"/>
                </a:cxn>
                <a:cxn ang="0">
                  <a:pos x="1976" y="4"/>
                </a:cxn>
                <a:cxn ang="0">
                  <a:pos x="1834" y="8"/>
                </a:cxn>
                <a:cxn ang="0">
                  <a:pos x="1740" y="42"/>
                </a:cxn>
                <a:cxn ang="0">
                  <a:pos x="1624" y="136"/>
                </a:cxn>
                <a:cxn ang="0">
                  <a:pos x="1566" y="218"/>
                </a:cxn>
                <a:cxn ang="0">
                  <a:pos x="1546" y="246"/>
                </a:cxn>
                <a:cxn ang="0">
                  <a:pos x="1516" y="252"/>
                </a:cxn>
                <a:cxn ang="0">
                  <a:pos x="1444" y="232"/>
                </a:cxn>
                <a:cxn ang="0">
                  <a:pos x="1338" y="170"/>
                </a:cxn>
                <a:cxn ang="0">
                  <a:pos x="1218" y="100"/>
                </a:cxn>
                <a:cxn ang="0">
                  <a:pos x="1082" y="30"/>
                </a:cxn>
                <a:cxn ang="0">
                  <a:pos x="988" y="10"/>
                </a:cxn>
                <a:cxn ang="0">
                  <a:pos x="928" y="14"/>
                </a:cxn>
                <a:cxn ang="0">
                  <a:pos x="824" y="56"/>
                </a:cxn>
                <a:cxn ang="0">
                  <a:pos x="734" y="122"/>
                </a:cxn>
                <a:cxn ang="0">
                  <a:pos x="628" y="196"/>
                </a:cxn>
                <a:cxn ang="0">
                  <a:pos x="570" y="210"/>
                </a:cxn>
                <a:cxn ang="0">
                  <a:pos x="440" y="192"/>
                </a:cxn>
                <a:cxn ang="0">
                  <a:pos x="306" y="156"/>
                </a:cxn>
                <a:cxn ang="0">
                  <a:pos x="158" y="140"/>
                </a:cxn>
                <a:cxn ang="0">
                  <a:pos x="0" y="384"/>
                </a:cxn>
                <a:cxn ang="0">
                  <a:pos x="148" y="372"/>
                </a:cxn>
                <a:cxn ang="0">
                  <a:pos x="250" y="378"/>
                </a:cxn>
                <a:cxn ang="0">
                  <a:pos x="420" y="422"/>
                </a:cxn>
                <a:cxn ang="0">
                  <a:pos x="546" y="442"/>
                </a:cxn>
                <a:cxn ang="0">
                  <a:pos x="638" y="430"/>
                </a:cxn>
                <a:cxn ang="0">
                  <a:pos x="738" y="378"/>
                </a:cxn>
                <a:cxn ang="0">
                  <a:pos x="842" y="300"/>
                </a:cxn>
                <a:cxn ang="0">
                  <a:pos x="928" y="248"/>
                </a:cxn>
                <a:cxn ang="0">
                  <a:pos x="972" y="242"/>
                </a:cxn>
                <a:cxn ang="0">
                  <a:pos x="1080" y="270"/>
                </a:cxn>
                <a:cxn ang="0">
                  <a:pos x="1216" y="346"/>
                </a:cxn>
                <a:cxn ang="0">
                  <a:pos x="1312" y="404"/>
                </a:cxn>
                <a:cxn ang="0">
                  <a:pos x="1454" y="474"/>
                </a:cxn>
                <a:cxn ang="0">
                  <a:pos x="1530" y="482"/>
                </a:cxn>
                <a:cxn ang="0">
                  <a:pos x="1588" y="468"/>
                </a:cxn>
                <a:cxn ang="0">
                  <a:pos x="1650" y="416"/>
                </a:cxn>
                <a:cxn ang="0">
                  <a:pos x="1688" y="358"/>
                </a:cxn>
                <a:cxn ang="0">
                  <a:pos x="1734" y="304"/>
                </a:cxn>
                <a:cxn ang="0">
                  <a:pos x="1810" y="250"/>
                </a:cxn>
                <a:cxn ang="0">
                  <a:pos x="1878" y="234"/>
                </a:cxn>
                <a:cxn ang="0">
                  <a:pos x="1992" y="240"/>
                </a:cxn>
                <a:cxn ang="0">
                  <a:pos x="2112" y="276"/>
                </a:cxn>
                <a:cxn ang="0">
                  <a:pos x="2232" y="340"/>
                </a:cxn>
                <a:cxn ang="0">
                  <a:pos x="2322" y="406"/>
                </a:cxn>
                <a:cxn ang="0">
                  <a:pos x="2436" y="510"/>
                </a:cxn>
                <a:cxn ang="0">
                  <a:pos x="2500" y="544"/>
                </a:cxn>
                <a:cxn ang="0">
                  <a:pos x="2574" y="544"/>
                </a:cxn>
                <a:cxn ang="0">
                  <a:pos x="2668" y="498"/>
                </a:cxn>
                <a:cxn ang="0">
                  <a:pos x="2762" y="436"/>
                </a:cxn>
                <a:cxn ang="0">
                  <a:pos x="2896" y="376"/>
                </a:cxn>
                <a:cxn ang="0">
                  <a:pos x="3046" y="338"/>
                </a:cxn>
                <a:cxn ang="0">
                  <a:pos x="3220" y="322"/>
                </a:cxn>
                <a:cxn ang="0">
                  <a:pos x="3192" y="96"/>
                </a:cxn>
                <a:cxn ang="0">
                  <a:pos x="2988" y="122"/>
                </a:cxn>
                <a:cxn ang="0">
                  <a:pos x="2816" y="172"/>
                </a:cxn>
                <a:cxn ang="0">
                  <a:pos x="2644" y="260"/>
                </a:cxn>
              </a:cxnLst>
              <a:rect l="0" t="0" r="r" b="b"/>
              <a:pathLst>
                <a:path w="3266" h="548">
                  <a:moveTo>
                    <a:pt x="2602" y="288"/>
                  </a:moveTo>
                  <a:lnTo>
                    <a:pt x="2602" y="288"/>
                  </a:lnTo>
                  <a:lnTo>
                    <a:pt x="2580" y="304"/>
                  </a:lnTo>
                  <a:lnTo>
                    <a:pt x="2562" y="314"/>
                  </a:lnTo>
                  <a:lnTo>
                    <a:pt x="2546" y="318"/>
                  </a:lnTo>
                  <a:lnTo>
                    <a:pt x="2540" y="318"/>
                  </a:lnTo>
                  <a:lnTo>
                    <a:pt x="2532" y="316"/>
                  </a:lnTo>
                  <a:lnTo>
                    <a:pt x="2516" y="310"/>
                  </a:lnTo>
                  <a:lnTo>
                    <a:pt x="2500" y="298"/>
                  </a:lnTo>
                  <a:lnTo>
                    <a:pt x="2480" y="282"/>
                  </a:lnTo>
                  <a:lnTo>
                    <a:pt x="2456" y="260"/>
                  </a:lnTo>
                  <a:lnTo>
                    <a:pt x="2428" y="234"/>
                  </a:lnTo>
                  <a:lnTo>
                    <a:pt x="2396" y="204"/>
                  </a:lnTo>
                  <a:lnTo>
                    <a:pt x="2364" y="178"/>
                  </a:lnTo>
                  <a:lnTo>
                    <a:pt x="2332" y="154"/>
                  </a:lnTo>
                  <a:lnTo>
                    <a:pt x="2298" y="132"/>
                  </a:lnTo>
                  <a:lnTo>
                    <a:pt x="2264" y="110"/>
                  </a:lnTo>
                  <a:lnTo>
                    <a:pt x="2230" y="90"/>
                  </a:lnTo>
                  <a:lnTo>
                    <a:pt x="2196" y="72"/>
                  </a:lnTo>
                  <a:lnTo>
                    <a:pt x="2162" y="56"/>
                  </a:lnTo>
                  <a:lnTo>
                    <a:pt x="2128" y="42"/>
                  </a:lnTo>
                  <a:lnTo>
                    <a:pt x="2090" y="30"/>
                  </a:lnTo>
                  <a:lnTo>
                    <a:pt x="2052" y="18"/>
                  </a:lnTo>
                  <a:lnTo>
                    <a:pt x="2014" y="10"/>
                  </a:lnTo>
                  <a:lnTo>
                    <a:pt x="1976" y="4"/>
                  </a:lnTo>
                  <a:lnTo>
                    <a:pt x="1940" y="2"/>
                  </a:lnTo>
                  <a:lnTo>
                    <a:pt x="1904" y="0"/>
                  </a:lnTo>
                  <a:lnTo>
                    <a:pt x="1868" y="4"/>
                  </a:lnTo>
                  <a:lnTo>
                    <a:pt x="1834" y="8"/>
                  </a:lnTo>
                  <a:lnTo>
                    <a:pt x="1802" y="16"/>
                  </a:lnTo>
                  <a:lnTo>
                    <a:pt x="1770" y="28"/>
                  </a:lnTo>
                  <a:lnTo>
                    <a:pt x="1740" y="42"/>
                  </a:lnTo>
                  <a:lnTo>
                    <a:pt x="1710" y="60"/>
                  </a:lnTo>
                  <a:lnTo>
                    <a:pt x="1680" y="82"/>
                  </a:lnTo>
                  <a:lnTo>
                    <a:pt x="1652" y="108"/>
                  </a:lnTo>
                  <a:lnTo>
                    <a:pt x="1624" y="136"/>
                  </a:lnTo>
                  <a:lnTo>
                    <a:pt x="1598" y="168"/>
                  </a:lnTo>
                  <a:lnTo>
                    <a:pt x="1580" y="194"/>
                  </a:lnTo>
                  <a:lnTo>
                    <a:pt x="1566" y="218"/>
                  </a:lnTo>
                  <a:lnTo>
                    <a:pt x="1556" y="232"/>
                  </a:lnTo>
                  <a:lnTo>
                    <a:pt x="1550" y="242"/>
                  </a:lnTo>
                  <a:lnTo>
                    <a:pt x="1546" y="246"/>
                  </a:lnTo>
                  <a:lnTo>
                    <a:pt x="1538" y="248"/>
                  </a:lnTo>
                  <a:lnTo>
                    <a:pt x="1528" y="250"/>
                  </a:lnTo>
                  <a:lnTo>
                    <a:pt x="1516" y="252"/>
                  </a:lnTo>
                  <a:lnTo>
                    <a:pt x="1506" y="250"/>
                  </a:lnTo>
                  <a:lnTo>
                    <a:pt x="1494" y="248"/>
                  </a:lnTo>
                  <a:lnTo>
                    <a:pt x="1470" y="242"/>
                  </a:lnTo>
                  <a:lnTo>
                    <a:pt x="1444" y="232"/>
                  </a:lnTo>
                  <a:lnTo>
                    <a:pt x="1418" y="218"/>
                  </a:lnTo>
                  <a:lnTo>
                    <a:pt x="1390" y="204"/>
                  </a:lnTo>
                  <a:lnTo>
                    <a:pt x="1338" y="170"/>
                  </a:lnTo>
                  <a:lnTo>
                    <a:pt x="1302" y="148"/>
                  </a:lnTo>
                  <a:lnTo>
                    <a:pt x="1266" y="126"/>
                  </a:lnTo>
                  <a:lnTo>
                    <a:pt x="1218" y="100"/>
                  </a:lnTo>
                  <a:lnTo>
                    <a:pt x="1152" y="62"/>
                  </a:lnTo>
                  <a:lnTo>
                    <a:pt x="1118" y="46"/>
                  </a:lnTo>
                  <a:lnTo>
                    <a:pt x="1082" y="30"/>
                  </a:lnTo>
                  <a:lnTo>
                    <a:pt x="1044" y="20"/>
                  </a:lnTo>
                  <a:lnTo>
                    <a:pt x="1026" y="16"/>
                  </a:lnTo>
                  <a:lnTo>
                    <a:pt x="1006" y="12"/>
                  </a:lnTo>
                  <a:lnTo>
                    <a:pt x="988" y="10"/>
                  </a:lnTo>
                  <a:lnTo>
                    <a:pt x="968" y="10"/>
                  </a:lnTo>
                  <a:lnTo>
                    <a:pt x="948" y="10"/>
                  </a:lnTo>
                  <a:lnTo>
                    <a:pt x="928" y="14"/>
                  </a:lnTo>
                  <a:lnTo>
                    <a:pt x="900" y="20"/>
                  </a:lnTo>
                  <a:lnTo>
                    <a:pt x="874" y="30"/>
                  </a:lnTo>
                  <a:lnTo>
                    <a:pt x="848" y="42"/>
                  </a:lnTo>
                  <a:lnTo>
                    <a:pt x="824" y="56"/>
                  </a:lnTo>
                  <a:lnTo>
                    <a:pt x="800" y="72"/>
                  </a:lnTo>
                  <a:lnTo>
                    <a:pt x="778" y="88"/>
                  </a:lnTo>
                  <a:lnTo>
                    <a:pt x="734" y="122"/>
                  </a:lnTo>
                  <a:lnTo>
                    <a:pt x="698" y="152"/>
                  </a:lnTo>
                  <a:lnTo>
                    <a:pt x="662" y="176"/>
                  </a:lnTo>
                  <a:lnTo>
                    <a:pt x="646" y="186"/>
                  </a:lnTo>
                  <a:lnTo>
                    <a:pt x="628" y="196"/>
                  </a:lnTo>
                  <a:lnTo>
                    <a:pt x="610" y="202"/>
                  </a:lnTo>
                  <a:lnTo>
                    <a:pt x="594" y="206"/>
                  </a:lnTo>
                  <a:lnTo>
                    <a:pt x="570" y="210"/>
                  </a:lnTo>
                  <a:lnTo>
                    <a:pt x="544" y="210"/>
                  </a:lnTo>
                  <a:lnTo>
                    <a:pt x="520" y="208"/>
                  </a:lnTo>
                  <a:lnTo>
                    <a:pt x="494" y="204"/>
                  </a:lnTo>
                  <a:lnTo>
                    <a:pt x="440" y="192"/>
                  </a:lnTo>
                  <a:lnTo>
                    <a:pt x="386" y="178"/>
                  </a:lnTo>
                  <a:lnTo>
                    <a:pt x="346" y="166"/>
                  </a:lnTo>
                  <a:lnTo>
                    <a:pt x="306" y="156"/>
                  </a:lnTo>
                  <a:lnTo>
                    <a:pt x="264" y="148"/>
                  </a:lnTo>
                  <a:lnTo>
                    <a:pt x="222" y="142"/>
                  </a:lnTo>
                  <a:lnTo>
                    <a:pt x="158" y="140"/>
                  </a:lnTo>
                  <a:lnTo>
                    <a:pt x="102" y="140"/>
                  </a:lnTo>
                  <a:lnTo>
                    <a:pt x="52" y="144"/>
                  </a:lnTo>
                  <a:lnTo>
                    <a:pt x="0" y="150"/>
                  </a:lnTo>
                  <a:lnTo>
                    <a:pt x="0" y="384"/>
                  </a:lnTo>
                  <a:lnTo>
                    <a:pt x="38" y="378"/>
                  </a:lnTo>
                  <a:lnTo>
                    <a:pt x="90" y="374"/>
                  </a:lnTo>
                  <a:lnTo>
                    <a:pt x="148" y="372"/>
                  </a:lnTo>
                  <a:lnTo>
                    <a:pt x="182" y="372"/>
                  </a:lnTo>
                  <a:lnTo>
                    <a:pt x="214" y="374"/>
                  </a:lnTo>
                  <a:lnTo>
                    <a:pt x="250" y="378"/>
                  </a:lnTo>
                  <a:lnTo>
                    <a:pt x="284" y="386"/>
                  </a:lnTo>
                  <a:lnTo>
                    <a:pt x="358" y="406"/>
                  </a:lnTo>
                  <a:lnTo>
                    <a:pt x="420" y="422"/>
                  </a:lnTo>
                  <a:lnTo>
                    <a:pt x="452" y="430"/>
                  </a:lnTo>
                  <a:lnTo>
                    <a:pt x="482" y="436"/>
                  </a:lnTo>
                  <a:lnTo>
                    <a:pt x="514" y="440"/>
                  </a:lnTo>
                  <a:lnTo>
                    <a:pt x="546" y="442"/>
                  </a:lnTo>
                  <a:lnTo>
                    <a:pt x="580" y="440"/>
                  </a:lnTo>
                  <a:lnTo>
                    <a:pt x="612" y="436"/>
                  </a:lnTo>
                  <a:lnTo>
                    <a:pt x="638" y="430"/>
                  </a:lnTo>
                  <a:lnTo>
                    <a:pt x="666" y="420"/>
                  </a:lnTo>
                  <a:lnTo>
                    <a:pt x="690" y="408"/>
                  </a:lnTo>
                  <a:lnTo>
                    <a:pt x="714" y="394"/>
                  </a:lnTo>
                  <a:lnTo>
                    <a:pt x="738" y="378"/>
                  </a:lnTo>
                  <a:lnTo>
                    <a:pt x="762" y="362"/>
                  </a:lnTo>
                  <a:lnTo>
                    <a:pt x="806" y="328"/>
                  </a:lnTo>
                  <a:lnTo>
                    <a:pt x="842" y="300"/>
                  </a:lnTo>
                  <a:lnTo>
                    <a:pt x="876" y="274"/>
                  </a:lnTo>
                  <a:lnTo>
                    <a:pt x="894" y="264"/>
                  </a:lnTo>
                  <a:lnTo>
                    <a:pt x="910" y="254"/>
                  </a:lnTo>
                  <a:lnTo>
                    <a:pt x="928" y="248"/>
                  </a:lnTo>
                  <a:lnTo>
                    <a:pt x="946" y="244"/>
                  </a:lnTo>
                  <a:lnTo>
                    <a:pt x="958" y="242"/>
                  </a:lnTo>
                  <a:lnTo>
                    <a:pt x="972" y="242"/>
                  </a:lnTo>
                  <a:lnTo>
                    <a:pt x="998" y="244"/>
                  </a:lnTo>
                  <a:lnTo>
                    <a:pt x="1026" y="250"/>
                  </a:lnTo>
                  <a:lnTo>
                    <a:pt x="1054" y="258"/>
                  </a:lnTo>
                  <a:lnTo>
                    <a:pt x="1080" y="270"/>
                  </a:lnTo>
                  <a:lnTo>
                    <a:pt x="1108" y="284"/>
                  </a:lnTo>
                  <a:lnTo>
                    <a:pt x="1164" y="316"/>
                  </a:lnTo>
                  <a:lnTo>
                    <a:pt x="1216" y="346"/>
                  </a:lnTo>
                  <a:lnTo>
                    <a:pt x="1246" y="362"/>
                  </a:lnTo>
                  <a:lnTo>
                    <a:pt x="1278" y="384"/>
                  </a:lnTo>
                  <a:lnTo>
                    <a:pt x="1312" y="404"/>
                  </a:lnTo>
                  <a:lnTo>
                    <a:pt x="1346" y="424"/>
                  </a:lnTo>
                  <a:lnTo>
                    <a:pt x="1380" y="444"/>
                  </a:lnTo>
                  <a:lnTo>
                    <a:pt x="1416" y="460"/>
                  </a:lnTo>
                  <a:lnTo>
                    <a:pt x="1454" y="474"/>
                  </a:lnTo>
                  <a:lnTo>
                    <a:pt x="1472" y="478"/>
                  </a:lnTo>
                  <a:lnTo>
                    <a:pt x="1492" y="480"/>
                  </a:lnTo>
                  <a:lnTo>
                    <a:pt x="1510" y="482"/>
                  </a:lnTo>
                  <a:lnTo>
                    <a:pt x="1530" y="482"/>
                  </a:lnTo>
                  <a:lnTo>
                    <a:pt x="1548" y="480"/>
                  </a:lnTo>
                  <a:lnTo>
                    <a:pt x="1568" y="476"/>
                  </a:lnTo>
                  <a:lnTo>
                    <a:pt x="1588" y="468"/>
                  </a:lnTo>
                  <a:lnTo>
                    <a:pt x="1608" y="458"/>
                  </a:lnTo>
                  <a:lnTo>
                    <a:pt x="1624" y="444"/>
                  </a:lnTo>
                  <a:lnTo>
                    <a:pt x="1638" y="432"/>
                  </a:lnTo>
                  <a:lnTo>
                    <a:pt x="1650" y="416"/>
                  </a:lnTo>
                  <a:lnTo>
                    <a:pt x="1660" y="402"/>
                  </a:lnTo>
                  <a:lnTo>
                    <a:pt x="1678" y="374"/>
                  </a:lnTo>
                  <a:lnTo>
                    <a:pt x="1688" y="358"/>
                  </a:lnTo>
                  <a:lnTo>
                    <a:pt x="1698" y="344"/>
                  </a:lnTo>
                  <a:lnTo>
                    <a:pt x="1716" y="322"/>
                  </a:lnTo>
                  <a:lnTo>
                    <a:pt x="1734" y="304"/>
                  </a:lnTo>
                  <a:lnTo>
                    <a:pt x="1752" y="286"/>
                  </a:lnTo>
                  <a:lnTo>
                    <a:pt x="1770" y="272"/>
                  </a:lnTo>
                  <a:lnTo>
                    <a:pt x="1790" y="260"/>
                  </a:lnTo>
                  <a:lnTo>
                    <a:pt x="1810" y="250"/>
                  </a:lnTo>
                  <a:lnTo>
                    <a:pt x="1830" y="244"/>
                  </a:lnTo>
                  <a:lnTo>
                    <a:pt x="1852" y="238"/>
                  </a:lnTo>
                  <a:lnTo>
                    <a:pt x="1878" y="234"/>
                  </a:lnTo>
                  <a:lnTo>
                    <a:pt x="1906" y="232"/>
                  </a:lnTo>
                  <a:lnTo>
                    <a:pt x="1934" y="232"/>
                  </a:lnTo>
                  <a:lnTo>
                    <a:pt x="1962" y="234"/>
                  </a:lnTo>
                  <a:lnTo>
                    <a:pt x="1992" y="240"/>
                  </a:lnTo>
                  <a:lnTo>
                    <a:pt x="2020" y="246"/>
                  </a:lnTo>
                  <a:lnTo>
                    <a:pt x="2050" y="254"/>
                  </a:lnTo>
                  <a:lnTo>
                    <a:pt x="2080" y="264"/>
                  </a:lnTo>
                  <a:lnTo>
                    <a:pt x="2112" y="276"/>
                  </a:lnTo>
                  <a:lnTo>
                    <a:pt x="2142" y="288"/>
                  </a:lnTo>
                  <a:lnTo>
                    <a:pt x="2172" y="304"/>
                  </a:lnTo>
                  <a:lnTo>
                    <a:pt x="2202" y="322"/>
                  </a:lnTo>
                  <a:lnTo>
                    <a:pt x="2232" y="340"/>
                  </a:lnTo>
                  <a:lnTo>
                    <a:pt x="2262" y="360"/>
                  </a:lnTo>
                  <a:lnTo>
                    <a:pt x="2292" y="382"/>
                  </a:lnTo>
                  <a:lnTo>
                    <a:pt x="2322" y="406"/>
                  </a:lnTo>
                  <a:lnTo>
                    <a:pt x="2376" y="456"/>
                  </a:lnTo>
                  <a:lnTo>
                    <a:pt x="2406" y="484"/>
                  </a:lnTo>
                  <a:lnTo>
                    <a:pt x="2436" y="510"/>
                  </a:lnTo>
                  <a:lnTo>
                    <a:pt x="2452" y="520"/>
                  </a:lnTo>
                  <a:lnTo>
                    <a:pt x="2468" y="530"/>
                  </a:lnTo>
                  <a:lnTo>
                    <a:pt x="2484" y="538"/>
                  </a:lnTo>
                  <a:lnTo>
                    <a:pt x="2500" y="544"/>
                  </a:lnTo>
                  <a:lnTo>
                    <a:pt x="2518" y="548"/>
                  </a:lnTo>
                  <a:lnTo>
                    <a:pt x="2536" y="548"/>
                  </a:lnTo>
                  <a:lnTo>
                    <a:pt x="2554" y="548"/>
                  </a:lnTo>
                  <a:lnTo>
                    <a:pt x="2574" y="544"/>
                  </a:lnTo>
                  <a:lnTo>
                    <a:pt x="2596" y="538"/>
                  </a:lnTo>
                  <a:lnTo>
                    <a:pt x="2618" y="528"/>
                  </a:lnTo>
                  <a:lnTo>
                    <a:pt x="2642" y="514"/>
                  </a:lnTo>
                  <a:lnTo>
                    <a:pt x="2668" y="498"/>
                  </a:lnTo>
                  <a:lnTo>
                    <a:pt x="2698" y="476"/>
                  </a:lnTo>
                  <a:lnTo>
                    <a:pt x="2730" y="456"/>
                  </a:lnTo>
                  <a:lnTo>
                    <a:pt x="2762" y="436"/>
                  </a:lnTo>
                  <a:lnTo>
                    <a:pt x="2794" y="420"/>
                  </a:lnTo>
                  <a:lnTo>
                    <a:pt x="2828" y="404"/>
                  </a:lnTo>
                  <a:lnTo>
                    <a:pt x="2862" y="388"/>
                  </a:lnTo>
                  <a:lnTo>
                    <a:pt x="2896" y="376"/>
                  </a:lnTo>
                  <a:lnTo>
                    <a:pt x="2932" y="364"/>
                  </a:lnTo>
                  <a:lnTo>
                    <a:pt x="2970" y="354"/>
                  </a:lnTo>
                  <a:lnTo>
                    <a:pt x="3008" y="346"/>
                  </a:lnTo>
                  <a:lnTo>
                    <a:pt x="3046" y="338"/>
                  </a:lnTo>
                  <a:lnTo>
                    <a:pt x="3088" y="332"/>
                  </a:lnTo>
                  <a:lnTo>
                    <a:pt x="3130" y="328"/>
                  </a:lnTo>
                  <a:lnTo>
                    <a:pt x="3174" y="324"/>
                  </a:lnTo>
                  <a:lnTo>
                    <a:pt x="3220" y="322"/>
                  </a:lnTo>
                  <a:lnTo>
                    <a:pt x="3266" y="322"/>
                  </a:lnTo>
                  <a:lnTo>
                    <a:pt x="3266" y="94"/>
                  </a:lnTo>
                  <a:lnTo>
                    <a:pt x="3192" y="96"/>
                  </a:lnTo>
                  <a:lnTo>
                    <a:pt x="3112" y="102"/>
                  </a:lnTo>
                  <a:lnTo>
                    <a:pt x="3072" y="108"/>
                  </a:lnTo>
                  <a:lnTo>
                    <a:pt x="3030" y="114"/>
                  </a:lnTo>
                  <a:lnTo>
                    <a:pt x="2988" y="122"/>
                  </a:lnTo>
                  <a:lnTo>
                    <a:pt x="2946" y="132"/>
                  </a:lnTo>
                  <a:lnTo>
                    <a:pt x="2902" y="142"/>
                  </a:lnTo>
                  <a:lnTo>
                    <a:pt x="2860" y="156"/>
                  </a:lnTo>
                  <a:lnTo>
                    <a:pt x="2816" y="172"/>
                  </a:lnTo>
                  <a:lnTo>
                    <a:pt x="2772" y="190"/>
                  </a:lnTo>
                  <a:lnTo>
                    <a:pt x="2730" y="210"/>
                  </a:lnTo>
                  <a:lnTo>
                    <a:pt x="2686" y="234"/>
                  </a:lnTo>
                  <a:lnTo>
                    <a:pt x="2644" y="260"/>
                  </a:lnTo>
                  <a:lnTo>
                    <a:pt x="2602" y="288"/>
                  </a:lnTo>
                  <a:close/>
                </a:path>
              </a:pathLst>
            </a:custGeom>
            <a:solidFill>
              <a:srgbClr val="003E9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charset="0"/>
                <a:buNone/>
                <a:defRPr/>
              </a:pPr>
              <a:endParaRPr lang="en-US"/>
            </a:p>
          </p:txBody>
        </p:sp>
      </p:grpSp>
      <p:sp>
        <p:nvSpPr>
          <p:cNvPr id="1067" name="Rectangle 43"/>
          <p:cNvSpPr>
            <a:spLocks noChangeArrowheads="1"/>
          </p:cNvSpPr>
          <p:nvPr/>
        </p:nvSpPr>
        <p:spPr bwMode="auto">
          <a:xfrm>
            <a:off x="0" y="1538288"/>
            <a:ext cx="9144000" cy="107950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/>
          </a:p>
        </p:txBody>
      </p: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0" y="6597650"/>
            <a:ext cx="9142413" cy="258763"/>
            <a:chOff x="0" y="4156"/>
            <a:chExt cx="5759" cy="163"/>
          </a:xfrm>
        </p:grpSpPr>
        <p:sp>
          <p:nvSpPr>
            <p:cNvPr id="1069" name="Rectangle 45"/>
            <p:cNvSpPr>
              <a:spLocks noChangeArrowheads="1"/>
            </p:cNvSpPr>
            <p:nvPr/>
          </p:nvSpPr>
          <p:spPr bwMode="auto">
            <a:xfrm>
              <a:off x="0" y="4156"/>
              <a:ext cx="5760" cy="164"/>
            </a:xfrm>
            <a:prstGeom prst="rect">
              <a:avLst/>
            </a:prstGeom>
            <a:solidFill>
              <a:srgbClr val="003E9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charset="0"/>
                <a:buNone/>
                <a:defRPr/>
              </a:pPr>
              <a:endParaRPr lang="en-US"/>
            </a:p>
          </p:txBody>
        </p:sp>
        <p:sp>
          <p:nvSpPr>
            <p:cNvPr id="1070" name="Rectangle 46"/>
            <p:cNvSpPr>
              <a:spLocks noChangeArrowheads="1"/>
            </p:cNvSpPr>
            <p:nvPr/>
          </p:nvSpPr>
          <p:spPr bwMode="auto">
            <a:xfrm>
              <a:off x="5112" y="4156"/>
              <a:ext cx="444" cy="1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 anchor="b"/>
            <a:lstStyle/>
            <a:p>
              <a:pPr algn="ctr">
                <a:lnSpc>
                  <a:spcPct val="102000"/>
                </a:lnSpc>
                <a:defRPr/>
              </a:pPr>
              <a:fld id="{749174F3-2341-41B9-8C1C-5435C0198FF7}" type="slidenum">
                <a:rPr lang="en-US" sz="900">
                  <a:solidFill>
                    <a:srgbClr val="FFFFFF"/>
                  </a:solidFill>
                  <a:latin typeface="Verdana" pitchFamily="34" charset="0"/>
                </a:rPr>
                <a:pPr algn="ctr">
                  <a:lnSpc>
                    <a:spcPct val="102000"/>
                  </a:lnSpc>
                  <a:defRPr/>
                </a:pPr>
                <a:t>‹#›</a:t>
              </a:fld>
              <a:endParaRPr lang="en-US" sz="90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071" name="Rectangle 47"/>
            <p:cNvSpPr>
              <a:spLocks noChangeArrowheads="1"/>
            </p:cNvSpPr>
            <p:nvPr/>
          </p:nvSpPr>
          <p:spPr bwMode="auto">
            <a:xfrm>
              <a:off x="204" y="4156"/>
              <a:ext cx="1592" cy="1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 anchor="b"/>
            <a:lstStyle/>
            <a:p>
              <a:pPr algn="r">
                <a:lnSpc>
                  <a:spcPct val="102000"/>
                </a:lnSpc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r>
                <a:rPr lang="en-US" sz="900">
                  <a:solidFill>
                    <a:srgbClr val="FFFFFF"/>
                  </a:solidFill>
                  <a:latin typeface="Verdana" charset="0"/>
                </a:rPr>
                <a:t>http://ec.europa.eu/maritimeaffairs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449263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3E9C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3E9C"/>
          </a:solidFill>
          <a:latin typeface="Verdana" charset="0"/>
          <a:ea typeface="Arial Unicode MS" charset="0"/>
          <a:cs typeface="Arial Unicode MS" charset="0"/>
        </a:defRPr>
      </a:lvl2pPr>
      <a:lvl3pPr algn="l" defTabSz="449263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3E9C"/>
          </a:solidFill>
          <a:latin typeface="Verdana" charset="0"/>
          <a:ea typeface="Arial Unicode MS" charset="0"/>
          <a:cs typeface="Arial Unicode MS" charset="0"/>
        </a:defRPr>
      </a:lvl3pPr>
      <a:lvl4pPr algn="l" defTabSz="449263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3E9C"/>
          </a:solidFill>
          <a:latin typeface="Verdana" charset="0"/>
          <a:ea typeface="Arial Unicode MS" charset="0"/>
          <a:cs typeface="Arial Unicode MS" charset="0"/>
        </a:defRPr>
      </a:lvl4pPr>
      <a:lvl5pPr algn="l" defTabSz="449263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3E9C"/>
          </a:solidFill>
          <a:latin typeface="Verdana" charset="0"/>
          <a:ea typeface="Arial Unicode MS" charset="0"/>
          <a:cs typeface="Arial Unicode MS" charset="0"/>
        </a:defRPr>
      </a:lvl5pPr>
      <a:lvl6pPr marL="2514600" indent="-228600" algn="l" defTabSz="449263" rtl="0" fontAlgn="base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3E9C"/>
          </a:solidFill>
          <a:latin typeface="Verdana" charset="0"/>
          <a:ea typeface="Arial Unicode MS" charset="0"/>
          <a:cs typeface="Arial Unicode MS" charset="0"/>
        </a:defRPr>
      </a:lvl6pPr>
      <a:lvl7pPr marL="2971800" indent="-228600" algn="l" defTabSz="449263" rtl="0" fontAlgn="base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3E9C"/>
          </a:solidFill>
          <a:latin typeface="Verdana" charset="0"/>
          <a:ea typeface="Arial Unicode MS" charset="0"/>
          <a:cs typeface="Arial Unicode MS" charset="0"/>
        </a:defRPr>
      </a:lvl7pPr>
      <a:lvl8pPr marL="3429000" indent="-228600" algn="l" defTabSz="449263" rtl="0" fontAlgn="base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3E9C"/>
          </a:solidFill>
          <a:latin typeface="Verdana" charset="0"/>
          <a:ea typeface="Arial Unicode MS" charset="0"/>
          <a:cs typeface="Arial Unicode MS" charset="0"/>
        </a:defRPr>
      </a:lvl8pPr>
      <a:lvl9pPr marL="3886200" indent="-228600" algn="l" defTabSz="449263" rtl="0" fontAlgn="base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3E9C"/>
          </a:solidFill>
          <a:latin typeface="Verdana" charset="0"/>
          <a:ea typeface="Arial Unicode MS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ts val="17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ts val="1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3366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ts val="12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3366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ts val="1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3366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ts val="1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3366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102000"/>
        </a:lnSpc>
        <a:spcBef>
          <a:spcPts val="1125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3366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102000"/>
        </a:lnSpc>
        <a:spcBef>
          <a:spcPts val="1125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3366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102000"/>
        </a:lnSpc>
        <a:spcBef>
          <a:spcPts val="1125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3366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102000"/>
        </a:lnSpc>
        <a:spcBef>
          <a:spcPts val="1125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3366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hyperlink" Target="http://ec.europa.eu/avservices/download/photo_download_en.cfm?id=241383&amp;type=4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3924300" y="3068638"/>
            <a:ext cx="5219700" cy="514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71495" rIns="90000" bIns="46800">
            <a:spAutoFit/>
          </a:bodyPr>
          <a:lstStyle/>
          <a:p>
            <a: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fr-BE" sz="2800" b="1">
                <a:solidFill>
                  <a:srgbClr val="FFFFFF"/>
                </a:solidFill>
              </a:rPr>
              <a:t>Implementation of the IMP  </a:t>
            </a:r>
            <a:endParaRPr lang="fr-BE" sz="2800" b="1">
              <a:solidFill>
                <a:srgbClr val="FFFF00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/>
          </p:nvPr>
        </p:nvSpPr>
        <p:spPr>
          <a:xfrm>
            <a:off x="107950" y="5805488"/>
            <a:ext cx="8675688" cy="674687"/>
          </a:xfrm>
        </p:spPr>
        <p:txBody>
          <a:bodyPr tIns="60912" anchor="t"/>
          <a:lstStyle/>
          <a:p>
            <a:pPr eaLnBrk="1" hangingPunct="1">
              <a:lnSpc>
                <a:spcPct val="93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smtClean="0">
                <a:solidFill>
                  <a:srgbClr val="FFFA25"/>
                </a:solidFill>
                <a:latin typeface="Arial" charset="0"/>
              </a:rPr>
              <a:t>Izolda Bulvinaite</a:t>
            </a:r>
            <a:r>
              <a:rPr lang="en-US" sz="1600" b="1" smtClean="0">
                <a:solidFill>
                  <a:srgbClr val="FFFFFF"/>
                </a:solidFill>
                <a:latin typeface="Arial" charset="0"/>
              </a:rPr>
              <a:t>, European Commission ,DG MARE, E1</a:t>
            </a:r>
          </a:p>
          <a:p>
            <a:pPr eaLnBrk="1" hangingPunct="1">
              <a:lnSpc>
                <a:spcPct val="93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 b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106363" y="1908175"/>
            <a:ext cx="3673475" cy="3640138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CA" sz="2400">
                <a:solidFill>
                  <a:srgbClr val="3366CC"/>
                </a:solidFill>
              </a:rPr>
              <a:t>cc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539750" y="1763713"/>
            <a:ext cx="8208963" cy="2798762"/>
          </a:xfrm>
          <a:prstGeom prst="rect">
            <a:avLst/>
          </a:prstGeom>
          <a:solidFill>
            <a:srgbClr val="DAEEFC">
              <a:alpha val="20000"/>
            </a:srgbClr>
          </a:solidFill>
          <a:ln w="9525">
            <a:noFill/>
            <a:round/>
            <a:headEnd/>
            <a:tailEnd/>
          </a:ln>
        </p:spPr>
        <p:txBody>
          <a:bodyPr lIns="90000" tIns="69732" rIns="90000" bIns="46800">
            <a:spAutoFit/>
          </a:bodyPr>
          <a:lstStyle/>
          <a:p>
            <a:pPr marL="898525" indent="-898525">
              <a:lnSpc>
                <a:spcPct val="93000"/>
              </a:lnSpc>
              <a:spcBef>
                <a:spcPts val="1625"/>
              </a:spcBef>
              <a:buClr>
                <a:srgbClr val="FF330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600" b="1">
              <a:solidFill>
                <a:srgbClr val="FFFFFF"/>
              </a:solidFill>
            </a:endParaRPr>
          </a:p>
          <a:p>
            <a:pPr marL="898525" indent="-898525">
              <a:lnSpc>
                <a:spcPct val="93000"/>
              </a:lnSpc>
              <a:spcBef>
                <a:spcPts val="1625"/>
              </a:spcBef>
              <a:buClr>
                <a:srgbClr val="FF330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600" b="1">
                <a:solidFill>
                  <a:srgbClr val="FFFFFF"/>
                </a:solidFill>
              </a:rPr>
              <a:t>Integration of maritime surveillance systems; </a:t>
            </a:r>
          </a:p>
          <a:p>
            <a:pPr marL="898525" indent="-898525">
              <a:lnSpc>
                <a:spcPct val="93000"/>
              </a:lnSpc>
              <a:spcBef>
                <a:spcPts val="1625"/>
              </a:spcBef>
              <a:buClr>
                <a:srgbClr val="FF330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600" b="1">
                <a:solidFill>
                  <a:srgbClr val="FFFFFF"/>
                </a:solidFill>
              </a:rPr>
              <a:t>Maritime Spatial Planning;</a:t>
            </a:r>
          </a:p>
          <a:p>
            <a:pPr marL="898525" indent="-898525">
              <a:lnSpc>
                <a:spcPct val="93000"/>
              </a:lnSpc>
              <a:spcBef>
                <a:spcPts val="1625"/>
              </a:spcBef>
              <a:buClr>
                <a:srgbClr val="FF330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600" b="1">
                <a:solidFill>
                  <a:srgbClr val="FFFFFF"/>
                </a:solidFill>
              </a:rPr>
              <a:t>Marine data and knowledge </a:t>
            </a:r>
          </a:p>
          <a:p>
            <a:pPr marL="898525" indent="-898525">
              <a:lnSpc>
                <a:spcPct val="93000"/>
              </a:lnSpc>
              <a:spcBef>
                <a:spcPts val="1625"/>
              </a:spcBef>
              <a:buClr>
                <a:srgbClr val="FF3300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600" b="1">
                <a:solidFill>
                  <a:srgbClr val="FFFFFF"/>
                </a:solidFill>
              </a:rPr>
              <a:t>	(European marine observation data network).</a:t>
            </a: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950913" y="1216025"/>
            <a:ext cx="18415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63500" y="914400"/>
            <a:ext cx="8261350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75024" rIns="90000" bIns="46800">
            <a:spAutoFit/>
          </a:bodyPr>
          <a:lstStyle/>
          <a:p>
            <a: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CA" sz="3200" b="1">
                <a:solidFill>
                  <a:srgbClr val="003366"/>
                </a:solidFill>
              </a:rPr>
              <a:t>Cross-cutting tools for further integration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247" name="Picture 7" descr="le croisic fishing po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6613"/>
            <a:ext cx="2798763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4249" name="Picture 9" descr="Wiliam_STewart_stormy_Irela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10350" y="2133600"/>
            <a:ext cx="25336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4250" name="Picture 10" descr="ship in por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11413" y="2781300"/>
            <a:ext cx="2843212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4252" name="Picture 12" descr="dominique_levieil_flotte_algarv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4581525"/>
            <a:ext cx="2819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4254" name="Picture 14" descr="p-014670-00-08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79838" y="836613"/>
            <a:ext cx="2808287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4256" name="Picture 16" descr="Environment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0825" y="4581525"/>
            <a:ext cx="2951163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4245" name="Text Box 5"/>
          <p:cNvSpPr txBox="1">
            <a:spLocks noChangeArrowheads="1"/>
          </p:cNvSpPr>
          <p:nvPr/>
        </p:nvSpPr>
        <p:spPr bwMode="auto">
          <a:xfrm>
            <a:off x="1524000" y="1268413"/>
            <a:ext cx="5761038" cy="53244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GB" sz="2000" u="sng">
                <a:latin typeface="Verdana" pitchFamily="34" charset="0"/>
              </a:rPr>
              <a:t>Seas are different – regional specificities</a:t>
            </a:r>
          </a:p>
          <a:p>
            <a:pPr marL="342900" indent="-342900"/>
            <a:endParaRPr lang="en-GB" sz="2000" u="sng">
              <a:solidFill>
                <a:schemeClr val="folHlink"/>
              </a:solidFill>
              <a:latin typeface="Verdana" pitchFamily="34" charset="0"/>
            </a:endParaRPr>
          </a:p>
          <a:p>
            <a:pPr marL="342900" indent="-342900">
              <a:buFontTx/>
              <a:buChar char="•"/>
            </a:pPr>
            <a:r>
              <a:rPr lang="en-GB" sz="2000">
                <a:latin typeface="Verdana" pitchFamily="34" charset="0"/>
              </a:rPr>
              <a:t>Geography</a:t>
            </a:r>
          </a:p>
          <a:p>
            <a:pPr marL="342900" indent="-342900">
              <a:buFontTx/>
              <a:buChar char="•"/>
            </a:pPr>
            <a:r>
              <a:rPr lang="en-GB" sz="2000">
                <a:latin typeface="Verdana" pitchFamily="34" charset="0"/>
              </a:rPr>
              <a:t>Political context</a:t>
            </a:r>
          </a:p>
          <a:p>
            <a:pPr marL="342900" indent="-342900">
              <a:buFontTx/>
              <a:buChar char="•"/>
            </a:pPr>
            <a:r>
              <a:rPr lang="en-GB" sz="2000">
                <a:latin typeface="Verdana" pitchFamily="34" charset="0"/>
              </a:rPr>
              <a:t>Economic situation</a:t>
            </a:r>
          </a:p>
          <a:p>
            <a:pPr marL="342900" indent="-342900">
              <a:buFontTx/>
              <a:buChar char="•"/>
            </a:pPr>
            <a:r>
              <a:rPr lang="en-GB" sz="2000">
                <a:latin typeface="Verdana" pitchFamily="34" charset="0"/>
              </a:rPr>
              <a:t>Social situation</a:t>
            </a:r>
          </a:p>
          <a:p>
            <a:pPr marL="342900" indent="-342900">
              <a:buFontTx/>
              <a:buChar char="•"/>
            </a:pPr>
            <a:r>
              <a:rPr lang="en-GB" sz="2000">
                <a:latin typeface="Verdana" pitchFamily="34" charset="0"/>
              </a:rPr>
              <a:t>Environmental challenges</a:t>
            </a:r>
          </a:p>
          <a:p>
            <a:pPr marL="342900" indent="-342900"/>
            <a:endParaRPr lang="en-GB" sz="2000">
              <a:latin typeface="Verdana" pitchFamily="34" charset="0"/>
            </a:endParaRPr>
          </a:p>
          <a:p>
            <a:pPr marL="342900" indent="-342900"/>
            <a:r>
              <a:rPr lang="fr-BE" sz="2000" u="sng">
                <a:latin typeface="Verdana" pitchFamily="34" charset="0"/>
              </a:rPr>
              <a:t>Main objective</a:t>
            </a:r>
          </a:p>
          <a:p>
            <a:pPr marL="342900" indent="-342900"/>
            <a:r>
              <a:rPr lang="fr-BE" sz="2000">
                <a:latin typeface="Verdana" pitchFamily="34" charset="0"/>
              </a:rPr>
              <a:t>	</a:t>
            </a:r>
          </a:p>
          <a:p>
            <a:pPr marL="342900" indent="-342900">
              <a:buFontTx/>
              <a:buChar char="•"/>
            </a:pPr>
            <a:r>
              <a:rPr lang="en-GB" sz="2000">
                <a:latin typeface="Verdana" pitchFamily="34" charset="0"/>
              </a:rPr>
              <a:t>Adapting the IMP to regional challenges and opportunities for specific policy development</a:t>
            </a:r>
          </a:p>
          <a:p>
            <a:pPr marL="342900" indent="-342900">
              <a:buFontTx/>
              <a:buChar char="•"/>
            </a:pPr>
            <a:r>
              <a:rPr lang="en-GB" sz="2000">
                <a:latin typeface="Verdana" pitchFamily="34" charset="0"/>
              </a:rPr>
              <a:t>Providing added value in relation to capacities</a:t>
            </a:r>
          </a:p>
          <a:p>
            <a:pPr marL="342900" indent="-342900">
              <a:buFontTx/>
              <a:buChar char="•"/>
            </a:pPr>
            <a:r>
              <a:rPr lang="en-GB" sz="2000">
                <a:latin typeface="Verdana" pitchFamily="34" charset="0"/>
              </a:rPr>
              <a:t>Principle of Subsidiarity</a:t>
            </a:r>
          </a:p>
          <a:p>
            <a:pPr marL="342900" indent="-342900"/>
            <a:endParaRPr lang="en-GB" sz="2000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4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94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94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94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94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94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94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539750" y="1763713"/>
            <a:ext cx="8208963" cy="3838575"/>
          </a:xfrm>
          <a:prstGeom prst="rect">
            <a:avLst/>
          </a:prstGeom>
          <a:solidFill>
            <a:srgbClr val="DAEEFC">
              <a:alpha val="20000"/>
            </a:srgbClr>
          </a:solidFill>
          <a:ln w="9525">
            <a:noFill/>
            <a:round/>
            <a:headEnd/>
            <a:tailEnd/>
          </a:ln>
        </p:spPr>
        <p:txBody>
          <a:bodyPr lIns="90000" tIns="69732" rIns="90000" bIns="46800">
            <a:spAutoFit/>
          </a:bodyPr>
          <a:lstStyle/>
          <a:p>
            <a:pPr marL="898525" indent="-898525">
              <a:lnSpc>
                <a:spcPct val="93000"/>
              </a:lnSpc>
              <a:spcBef>
                <a:spcPts val="1625"/>
              </a:spcBef>
              <a:buClr>
                <a:srgbClr val="FF330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600" b="1">
                <a:solidFill>
                  <a:srgbClr val="FFFFFF"/>
                </a:solidFill>
              </a:rPr>
              <a:t>Maritime actions form a substantial part of the </a:t>
            </a:r>
            <a:r>
              <a:rPr lang="en-GB" sz="2600" b="1">
                <a:solidFill>
                  <a:srgbClr val="FFFF00"/>
                </a:solidFill>
              </a:rPr>
              <a:t>EUSBSR</a:t>
            </a:r>
            <a:r>
              <a:rPr lang="en-GB" sz="2600" b="1">
                <a:solidFill>
                  <a:srgbClr val="FFFFFF"/>
                </a:solidFill>
              </a:rPr>
              <a:t> </a:t>
            </a:r>
            <a:endParaRPr lang="en-GB" sz="2600" b="1">
              <a:solidFill>
                <a:srgbClr val="FFFF00"/>
              </a:solidFill>
            </a:endParaRPr>
          </a:p>
          <a:p>
            <a:pPr marL="898525" indent="-898525">
              <a:lnSpc>
                <a:spcPct val="93000"/>
              </a:lnSpc>
              <a:spcBef>
                <a:spcPts val="1625"/>
              </a:spcBef>
              <a:buClr>
                <a:srgbClr val="FF330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600" b="1">
                <a:solidFill>
                  <a:srgbClr val="FFFF00"/>
                </a:solidFill>
              </a:rPr>
              <a:t>EUSBSR </a:t>
            </a:r>
            <a:r>
              <a:rPr lang="en-GB" sz="2600" b="1">
                <a:solidFill>
                  <a:srgbClr val="FFFFFF"/>
                </a:solidFill>
              </a:rPr>
              <a:t>constitutes first steps towards </a:t>
            </a:r>
            <a:r>
              <a:rPr lang="en-GB" sz="2600" b="1">
                <a:solidFill>
                  <a:srgbClr val="FFFF00"/>
                </a:solidFill>
              </a:rPr>
              <a:t>regional </a:t>
            </a:r>
            <a:r>
              <a:rPr lang="en-GB" sz="2600" b="1">
                <a:solidFill>
                  <a:srgbClr val="FFFFFF"/>
                </a:solidFill>
              </a:rPr>
              <a:t>implementation of the IMP</a:t>
            </a:r>
          </a:p>
          <a:p>
            <a:pPr marL="898525" indent="-898525">
              <a:lnSpc>
                <a:spcPct val="93000"/>
              </a:lnSpc>
              <a:spcBef>
                <a:spcPts val="1625"/>
              </a:spcBef>
              <a:buClr>
                <a:srgbClr val="FF330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600" b="1">
                <a:solidFill>
                  <a:srgbClr val="FFFF00"/>
                </a:solidFill>
              </a:rPr>
              <a:t>BSR</a:t>
            </a:r>
            <a:r>
              <a:rPr lang="en-GB" sz="2600" b="1">
                <a:solidFill>
                  <a:srgbClr val="FFFFFF"/>
                </a:solidFill>
              </a:rPr>
              <a:t> – a model region </a:t>
            </a:r>
            <a:endParaRPr lang="en-GB" sz="2600">
              <a:solidFill>
                <a:srgbClr val="FFFFFF"/>
              </a:solidFill>
            </a:endParaRPr>
          </a:p>
          <a:p>
            <a:pPr marL="898525" indent="-898525">
              <a:lnSpc>
                <a:spcPct val="93000"/>
              </a:lnSpc>
              <a:spcBef>
                <a:spcPts val="1625"/>
              </a:spcBef>
              <a:buClr>
                <a:srgbClr val="FF330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600" b="1">
                <a:solidFill>
                  <a:srgbClr val="FFFFFF"/>
                </a:solidFill>
              </a:rPr>
              <a:t>	</a:t>
            </a:r>
            <a:r>
              <a:rPr lang="en-GB" sz="2600" b="1">
                <a:solidFill>
                  <a:srgbClr val="FFFF00"/>
                </a:solidFill>
              </a:rPr>
              <a:t>CBSS, BSPC, BSSSC </a:t>
            </a:r>
            <a:r>
              <a:rPr lang="en-GB" sz="2600" b="1"/>
              <a:t>– initiative to start up a WG on IMP</a:t>
            </a:r>
          </a:p>
          <a:p>
            <a:pPr marL="898525" indent="-898525">
              <a:lnSpc>
                <a:spcPct val="93000"/>
              </a:lnSpc>
              <a:spcBef>
                <a:spcPts val="975"/>
              </a:spcBef>
              <a:buClr>
                <a:srgbClr val="FF330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600" i="1">
                <a:solidFill>
                  <a:srgbClr val="FFFFFF"/>
                </a:solidFill>
              </a:rPr>
              <a:t>	</a:t>
            </a:r>
            <a:endParaRPr lang="en-GB" sz="2600">
              <a:solidFill>
                <a:srgbClr val="FFFFFF"/>
              </a:solidFill>
            </a:endParaRP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950913" y="1216025"/>
            <a:ext cx="18415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63500" y="914400"/>
            <a:ext cx="8574088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75024" rIns="90000" bIns="46800">
            <a:spAutoFit/>
          </a:bodyPr>
          <a:lstStyle/>
          <a:p>
            <a: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CA" sz="3200" b="1">
                <a:solidFill>
                  <a:srgbClr val="003366"/>
                </a:solidFill>
              </a:rPr>
              <a:t>Integrated Maritime Policy in the Baltic Sea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539750" y="1763713"/>
            <a:ext cx="8208963" cy="5113337"/>
          </a:xfrm>
          <a:prstGeom prst="rect">
            <a:avLst/>
          </a:prstGeom>
          <a:solidFill>
            <a:srgbClr val="DAEEFC">
              <a:alpha val="20000"/>
            </a:srgbClr>
          </a:solidFill>
          <a:ln w="9525">
            <a:noFill/>
            <a:round/>
            <a:headEnd/>
            <a:tailEnd/>
          </a:ln>
        </p:spPr>
        <p:txBody>
          <a:bodyPr lIns="90000" tIns="69732" rIns="90000" bIns="46800">
            <a:spAutoFit/>
          </a:bodyPr>
          <a:lstStyle/>
          <a:p>
            <a:pPr marL="898525" indent="-898525">
              <a:lnSpc>
                <a:spcPct val="93000"/>
              </a:lnSpc>
              <a:spcBef>
                <a:spcPts val="1625"/>
              </a:spcBef>
              <a:buClr>
                <a:srgbClr val="FF330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>
                <a:solidFill>
                  <a:srgbClr val="FFFFFF"/>
                </a:solidFill>
              </a:rPr>
              <a:t>Maritime governance structures</a:t>
            </a:r>
          </a:p>
          <a:p>
            <a:pPr marL="898525" indent="-898525">
              <a:lnSpc>
                <a:spcPct val="93000"/>
              </a:lnSpc>
              <a:spcBef>
                <a:spcPts val="1625"/>
              </a:spcBef>
              <a:buClr>
                <a:srgbClr val="FF330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>
                <a:solidFill>
                  <a:srgbClr val="FFFFFF"/>
                </a:solidFill>
              </a:rPr>
              <a:t>Maritime Spatial Planning </a:t>
            </a:r>
          </a:p>
          <a:p>
            <a:pPr marL="898525" indent="-898525">
              <a:lnSpc>
                <a:spcPct val="93000"/>
              </a:lnSpc>
              <a:spcBef>
                <a:spcPts val="1625"/>
              </a:spcBef>
              <a:buClr>
                <a:srgbClr val="FF330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>
                <a:solidFill>
                  <a:srgbClr val="FFFFFF"/>
                </a:solidFill>
              </a:rPr>
              <a:t>Sustainable fisheries</a:t>
            </a:r>
          </a:p>
          <a:p>
            <a:pPr marL="898525" indent="-898525">
              <a:lnSpc>
                <a:spcPct val="93000"/>
              </a:lnSpc>
              <a:spcBef>
                <a:spcPts val="1625"/>
              </a:spcBef>
              <a:buClr>
                <a:srgbClr val="FF330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>
                <a:solidFill>
                  <a:srgbClr val="FFFFFF"/>
                </a:solidFill>
              </a:rPr>
              <a:t>Maritime surveillance</a:t>
            </a:r>
          </a:p>
          <a:p>
            <a:pPr marL="898525" indent="-898525">
              <a:lnSpc>
                <a:spcPct val="93000"/>
              </a:lnSpc>
              <a:spcBef>
                <a:spcPts val="1625"/>
              </a:spcBef>
              <a:buClr>
                <a:srgbClr val="FF330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>
                <a:solidFill>
                  <a:srgbClr val="FFFFFF"/>
                </a:solidFill>
              </a:rPr>
              <a:t>Clean shipping</a:t>
            </a:r>
          </a:p>
          <a:p>
            <a:pPr marL="898525" indent="-898525">
              <a:lnSpc>
                <a:spcPct val="93000"/>
              </a:lnSpc>
              <a:spcBef>
                <a:spcPts val="1625"/>
              </a:spcBef>
              <a:buClr>
                <a:srgbClr val="FF330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>
                <a:solidFill>
                  <a:srgbClr val="FFFFFF"/>
                </a:solidFill>
              </a:rPr>
              <a:t>Motorways of the Sea, Maritime Transport Space without Barriers</a:t>
            </a:r>
          </a:p>
          <a:p>
            <a:pPr marL="898525" indent="-898525">
              <a:lnSpc>
                <a:spcPct val="93000"/>
              </a:lnSpc>
              <a:spcBef>
                <a:spcPts val="1625"/>
              </a:spcBef>
              <a:buClr>
                <a:srgbClr val="FF330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>
                <a:solidFill>
                  <a:srgbClr val="FFFFFF"/>
                </a:solidFill>
              </a:rPr>
              <a:t>Pilot project for MSFD</a:t>
            </a:r>
          </a:p>
          <a:p>
            <a:pPr marL="898525" indent="-898525">
              <a:lnSpc>
                <a:spcPct val="93000"/>
              </a:lnSpc>
              <a:spcBef>
                <a:spcPts val="1625"/>
              </a:spcBef>
              <a:buClr>
                <a:srgbClr val="FF330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>
                <a:solidFill>
                  <a:srgbClr val="FFFFFF"/>
                </a:solidFill>
              </a:rPr>
              <a:t>Implementation of the HELCOM BSAP</a:t>
            </a:r>
          </a:p>
          <a:p>
            <a:pPr marL="898525" indent="-898525">
              <a:lnSpc>
                <a:spcPct val="93000"/>
              </a:lnSpc>
              <a:spcBef>
                <a:spcPts val="1625"/>
              </a:spcBef>
              <a:buClr>
                <a:srgbClr val="FF330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>
                <a:solidFill>
                  <a:srgbClr val="FFFFFF"/>
                </a:solidFill>
              </a:rPr>
              <a:t>Maritime clusters</a:t>
            </a:r>
          </a:p>
          <a:p>
            <a:pPr marL="898525" indent="-898525">
              <a:lnSpc>
                <a:spcPct val="93000"/>
              </a:lnSpc>
              <a:spcBef>
                <a:spcPts val="1625"/>
              </a:spcBef>
              <a:buClr>
                <a:srgbClr val="FF330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>
                <a:solidFill>
                  <a:srgbClr val="FFFFFF"/>
                </a:solidFill>
              </a:rPr>
              <a:t>Maritime training and education 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950913" y="1216025"/>
            <a:ext cx="18415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63500" y="914400"/>
            <a:ext cx="7388225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75024" rIns="90000" bIns="46800">
            <a:spAutoFit/>
          </a:bodyPr>
          <a:lstStyle/>
          <a:p>
            <a: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CA" sz="3200" b="1">
                <a:solidFill>
                  <a:srgbClr val="003366"/>
                </a:solidFill>
              </a:rPr>
              <a:t>Key Maritime Actions of the EUSBSR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950913" y="1216025"/>
            <a:ext cx="18415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85725" y="914400"/>
            <a:ext cx="7566025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363" y="1800225"/>
            <a:ext cx="8470900" cy="4830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950913" y="1216025"/>
            <a:ext cx="18415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/>
          <a:srcRect l="6685" t="2605" b="5145"/>
          <a:stretch>
            <a:fillRect/>
          </a:stretch>
        </p:blipFill>
        <p:spPr bwMode="auto">
          <a:xfrm>
            <a:off x="228600" y="1752600"/>
            <a:ext cx="3190875" cy="472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1079500" y="5157788"/>
            <a:ext cx="7596188" cy="944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4440" rIns="90000" bIns="46800">
            <a:spAutoFit/>
          </a:bodyPr>
          <a:lstStyle/>
          <a:p>
            <a:pPr eaLnBrk="0" hangingPunct="0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000" b="1">
                <a:solidFill>
                  <a:srgbClr val="FFFFFF"/>
                </a:solidFill>
              </a:rPr>
              <a:t>http://ec.europa.eu/maritimeaffairs</a:t>
            </a:r>
          </a:p>
          <a:p>
            <a:pPr eaLnBrk="0" hangingPunct="0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000" b="1">
                <a:solidFill>
                  <a:srgbClr val="FFFFFF"/>
                </a:solidFill>
              </a:rPr>
              <a:t>http://ec.europa.eu/maritimeaffairs/spatial_planning_en.html</a:t>
            </a: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3886200" y="2971800"/>
            <a:ext cx="5006975" cy="1255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02000"/>
              </a:lnSpc>
              <a:spcBef>
                <a:spcPts val="1875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000" b="1">
                <a:solidFill>
                  <a:srgbClr val="FFFFFF"/>
                </a:solidFill>
                <a:latin typeface="Verdana" pitchFamily="34" charset="0"/>
              </a:rPr>
              <a:t>Thank you </a:t>
            </a:r>
          </a:p>
          <a:p>
            <a:pPr>
              <a:lnSpc>
                <a:spcPct val="102000"/>
              </a:lnSpc>
              <a:spcBef>
                <a:spcPts val="1875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000" b="1">
                <a:solidFill>
                  <a:srgbClr val="FFFFFF"/>
                </a:solidFill>
                <a:latin typeface="Verdana" pitchFamily="34" charset="0"/>
              </a:rPr>
              <a:t>for your attention!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468313" y="1916113"/>
            <a:ext cx="8280400" cy="4506912"/>
          </a:xfrm>
          <a:prstGeom prst="rect">
            <a:avLst/>
          </a:prstGeom>
          <a:solidFill>
            <a:srgbClr val="DAEEFC">
              <a:alpha val="20000"/>
            </a:srgbClr>
          </a:solidFill>
          <a:ln w="9525">
            <a:noFill/>
            <a:round/>
            <a:headEnd/>
            <a:tailEnd/>
          </a:ln>
        </p:spPr>
        <p:txBody>
          <a:bodyPr lIns="90000" tIns="75024" rIns="90000" bIns="46800">
            <a:spAutoFit/>
          </a:bodyPr>
          <a:lstStyle/>
          <a:p>
            <a:pPr>
              <a:lnSpc>
                <a:spcPct val="93000"/>
              </a:lnSpc>
              <a:spcBef>
                <a:spcPts val="20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b="1">
                <a:solidFill>
                  <a:srgbClr val="FFFFFF"/>
                </a:solidFill>
              </a:rPr>
              <a:t>In its </a:t>
            </a:r>
            <a:r>
              <a:rPr lang="en-US" sz="3200" b="1">
                <a:solidFill>
                  <a:srgbClr val="FFFF00"/>
                </a:solidFill>
              </a:rPr>
              <a:t>strategic objectives </a:t>
            </a:r>
            <a:r>
              <a:rPr lang="en-US" sz="3200" b="1">
                <a:solidFill>
                  <a:srgbClr val="FFFFFF"/>
                </a:solidFill>
              </a:rPr>
              <a:t>for 2005-2009 the Commission declared</a:t>
            </a:r>
            <a:r>
              <a:rPr lang="en-US" sz="3200" i="1">
                <a:solidFill>
                  <a:srgbClr val="FFFFFF"/>
                </a:solidFill>
              </a:rPr>
              <a:t> </a:t>
            </a:r>
          </a:p>
          <a:p>
            <a:pPr>
              <a:lnSpc>
                <a:spcPct val="93000"/>
              </a:lnSpc>
              <a:spcBef>
                <a:spcPts val="20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i="1">
                <a:solidFill>
                  <a:srgbClr val="FFFFFF"/>
                </a:solidFill>
              </a:rPr>
              <a:t>”the particular need for an all-embracing maritime policy aimed a developing a </a:t>
            </a:r>
            <a:r>
              <a:rPr lang="en-US" sz="3200" i="1">
                <a:solidFill>
                  <a:srgbClr val="FFFF00"/>
                </a:solidFill>
              </a:rPr>
              <a:t>thriving maritime economy, in an environmentally sustainable manner</a:t>
            </a:r>
            <a:r>
              <a:rPr lang="en-US" sz="3200" i="1">
                <a:solidFill>
                  <a:srgbClr val="FFFFFF"/>
                </a:solidFill>
              </a:rPr>
              <a:t>. Such a policy should be supported by excellence in marine scientific research, technology and innovation” 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950913" y="1216025"/>
            <a:ext cx="18415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-3175" y="914400"/>
            <a:ext cx="7837488" cy="547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75024" rIns="90000" bIns="46800">
            <a:spAutoFit/>
          </a:bodyPr>
          <a:lstStyle/>
          <a:p>
            <a: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3200" b="1">
                <a:solidFill>
                  <a:srgbClr val="003366"/>
                </a:solidFill>
              </a:rPr>
              <a:t>Why an Integrated EU Maritime Policy ?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950913" y="1216025"/>
            <a:ext cx="18415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-1588" y="914400"/>
            <a:ext cx="3140076" cy="547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75024" rIns="90000" bIns="46800">
            <a:spAutoFit/>
          </a:bodyPr>
          <a:lstStyle/>
          <a:p>
            <a: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3200" b="1">
                <a:solidFill>
                  <a:srgbClr val="003366"/>
                </a:solidFill>
              </a:rPr>
              <a:t>The Policy Idea</a:t>
            </a:r>
          </a:p>
        </p:txBody>
      </p:sp>
      <p:sp>
        <p:nvSpPr>
          <p:cNvPr id="4100" name="Oval 3"/>
          <p:cNvSpPr>
            <a:spLocks noChangeArrowheads="1"/>
          </p:cNvSpPr>
          <p:nvPr/>
        </p:nvSpPr>
        <p:spPr bwMode="auto">
          <a:xfrm>
            <a:off x="3733800" y="1828800"/>
            <a:ext cx="1905000" cy="914400"/>
          </a:xfrm>
          <a:prstGeom prst="ellipse">
            <a:avLst/>
          </a:prstGeom>
          <a:blipFill dpi="0" rotWithShape="0">
            <a:blip r:embed="rId3">
              <a:alphaModFix amt="60000"/>
            </a:blip>
            <a:srcRect/>
            <a:stretch>
              <a:fillRect/>
            </a:stretch>
          </a:blipFill>
          <a:ln w="9360">
            <a:solidFill>
              <a:srgbClr val="003366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lnSpc>
                <a:spcPct val="102000"/>
              </a:lnSpc>
              <a:tabLst>
                <a:tab pos="723900" algn="l"/>
                <a:tab pos="1447800" algn="l"/>
              </a:tabLst>
            </a:pPr>
            <a:r>
              <a:rPr lang="en-CA" sz="1600" b="1">
                <a:solidFill>
                  <a:srgbClr val="000066"/>
                </a:solidFill>
                <a:latin typeface="Verdana" pitchFamily="34" charset="0"/>
              </a:rPr>
              <a:t>Competitiveness</a:t>
            </a:r>
          </a:p>
        </p:txBody>
      </p:sp>
      <p:sp>
        <p:nvSpPr>
          <p:cNvPr id="4101" name="Oval 4"/>
          <p:cNvSpPr>
            <a:spLocks noChangeArrowheads="1"/>
          </p:cNvSpPr>
          <p:nvPr/>
        </p:nvSpPr>
        <p:spPr bwMode="auto">
          <a:xfrm>
            <a:off x="5715000" y="2455863"/>
            <a:ext cx="2057400" cy="896937"/>
          </a:xfrm>
          <a:prstGeom prst="ellipse">
            <a:avLst/>
          </a:prstGeom>
          <a:blipFill dpi="0" rotWithShape="0">
            <a:blip r:embed="rId3">
              <a:alphaModFix amt="60000"/>
            </a:blip>
            <a:srcRect/>
            <a:stretch>
              <a:fillRect/>
            </a:stretch>
          </a:blipFill>
          <a:ln w="9360">
            <a:solidFill>
              <a:srgbClr val="003366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lnSpc>
                <a:spcPct val="102000"/>
              </a:lnSpc>
              <a:tabLst>
                <a:tab pos="723900" algn="l"/>
                <a:tab pos="1447800" algn="l"/>
              </a:tabLst>
            </a:pPr>
            <a:r>
              <a:rPr lang="en-CA" sz="1600" b="1">
                <a:solidFill>
                  <a:srgbClr val="000066"/>
                </a:solidFill>
                <a:latin typeface="Verdana" pitchFamily="34" charset="0"/>
              </a:rPr>
              <a:t>Jobs</a:t>
            </a:r>
          </a:p>
          <a:p>
            <a:pPr algn="ctr">
              <a:lnSpc>
                <a:spcPct val="102000"/>
              </a:lnSpc>
              <a:tabLst>
                <a:tab pos="723900" algn="l"/>
                <a:tab pos="1447800" algn="l"/>
              </a:tabLst>
            </a:pPr>
            <a:r>
              <a:rPr lang="en-CA" sz="1600" b="1">
                <a:solidFill>
                  <a:srgbClr val="000066"/>
                </a:solidFill>
                <a:latin typeface="Verdana" pitchFamily="34" charset="0"/>
              </a:rPr>
              <a:t>Skills</a:t>
            </a:r>
          </a:p>
        </p:txBody>
      </p:sp>
      <p:sp>
        <p:nvSpPr>
          <p:cNvPr id="4102" name="Oval 5"/>
          <p:cNvSpPr>
            <a:spLocks noChangeArrowheads="1"/>
          </p:cNvSpPr>
          <p:nvPr/>
        </p:nvSpPr>
        <p:spPr bwMode="auto">
          <a:xfrm>
            <a:off x="3733800" y="5562600"/>
            <a:ext cx="1905000" cy="838200"/>
          </a:xfrm>
          <a:prstGeom prst="ellipse">
            <a:avLst/>
          </a:prstGeom>
          <a:blipFill dpi="0" rotWithShape="0">
            <a:blip r:embed="rId3">
              <a:alphaModFix amt="60000"/>
            </a:blip>
            <a:srcRect/>
            <a:stretch>
              <a:fillRect/>
            </a:stretch>
          </a:blipFill>
          <a:ln w="9360">
            <a:solidFill>
              <a:srgbClr val="003366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lnSpc>
                <a:spcPct val="102000"/>
              </a:lnSpc>
              <a:tabLst>
                <a:tab pos="723900" algn="l"/>
                <a:tab pos="1447800" algn="l"/>
              </a:tabLst>
            </a:pPr>
            <a:r>
              <a:rPr lang="en-CA" sz="1600" b="1">
                <a:solidFill>
                  <a:srgbClr val="000066"/>
                </a:solidFill>
                <a:latin typeface="Verdana" pitchFamily="34" charset="0"/>
              </a:rPr>
              <a:t>Environment</a:t>
            </a:r>
          </a:p>
        </p:txBody>
      </p:sp>
      <p:sp>
        <p:nvSpPr>
          <p:cNvPr id="4103" name="Oval 6"/>
          <p:cNvSpPr>
            <a:spLocks noChangeArrowheads="1"/>
          </p:cNvSpPr>
          <p:nvPr/>
        </p:nvSpPr>
        <p:spPr bwMode="auto">
          <a:xfrm>
            <a:off x="1909763" y="4891088"/>
            <a:ext cx="1727200" cy="914400"/>
          </a:xfrm>
          <a:prstGeom prst="ellipse">
            <a:avLst/>
          </a:prstGeom>
          <a:blipFill dpi="0" rotWithShape="0">
            <a:blip r:embed="rId3">
              <a:alphaModFix amt="60000"/>
            </a:blip>
            <a:srcRect/>
            <a:stretch>
              <a:fillRect/>
            </a:stretch>
          </a:blipFill>
          <a:ln w="9360">
            <a:solidFill>
              <a:srgbClr val="003366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lnSpc>
                <a:spcPct val="102000"/>
              </a:lnSpc>
              <a:tabLst>
                <a:tab pos="723900" algn="l"/>
                <a:tab pos="1447800" algn="l"/>
              </a:tabLst>
            </a:pPr>
            <a:r>
              <a:rPr lang="en-CA" sz="1600" b="1">
                <a:solidFill>
                  <a:srgbClr val="000066"/>
                </a:solidFill>
                <a:latin typeface="Verdana" pitchFamily="34" charset="0"/>
              </a:rPr>
              <a:t>Marine</a:t>
            </a:r>
            <a:br>
              <a:rPr lang="en-CA" sz="1600" b="1">
                <a:solidFill>
                  <a:srgbClr val="000066"/>
                </a:solidFill>
                <a:latin typeface="Verdana" pitchFamily="34" charset="0"/>
              </a:rPr>
            </a:br>
            <a:r>
              <a:rPr lang="en-CA" sz="1600" b="1">
                <a:solidFill>
                  <a:srgbClr val="000066"/>
                </a:solidFill>
                <a:latin typeface="Verdana" pitchFamily="34" charset="0"/>
              </a:rPr>
              <a:t>resources</a:t>
            </a:r>
          </a:p>
        </p:txBody>
      </p:sp>
      <p:sp>
        <p:nvSpPr>
          <p:cNvPr id="4104" name="Oval 7"/>
          <p:cNvSpPr>
            <a:spLocks noChangeArrowheads="1"/>
          </p:cNvSpPr>
          <p:nvPr/>
        </p:nvSpPr>
        <p:spPr bwMode="auto">
          <a:xfrm>
            <a:off x="5892800" y="4891088"/>
            <a:ext cx="1727200" cy="914400"/>
          </a:xfrm>
          <a:prstGeom prst="ellipse">
            <a:avLst/>
          </a:prstGeom>
          <a:blipFill dpi="0" rotWithShape="0">
            <a:blip r:embed="rId3">
              <a:alphaModFix amt="60000"/>
            </a:blip>
            <a:srcRect/>
            <a:stretch>
              <a:fillRect/>
            </a:stretch>
          </a:blipFill>
          <a:ln w="9360">
            <a:solidFill>
              <a:srgbClr val="003366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lnSpc>
                <a:spcPct val="102000"/>
              </a:lnSpc>
              <a:tabLst>
                <a:tab pos="723900" algn="l"/>
                <a:tab pos="1447800" algn="l"/>
              </a:tabLst>
            </a:pPr>
            <a:r>
              <a:rPr lang="fr-BE" sz="1600" b="1">
                <a:solidFill>
                  <a:srgbClr val="000066"/>
                </a:solidFill>
                <a:latin typeface="Verdana" pitchFamily="34" charset="0"/>
              </a:rPr>
              <a:t>Spatial</a:t>
            </a:r>
            <a:br>
              <a:rPr lang="fr-BE" sz="1600" b="1">
                <a:solidFill>
                  <a:srgbClr val="000066"/>
                </a:solidFill>
                <a:latin typeface="Verdana" pitchFamily="34" charset="0"/>
              </a:rPr>
            </a:br>
            <a:r>
              <a:rPr lang="fr-BE" sz="1600" b="1">
                <a:solidFill>
                  <a:srgbClr val="000066"/>
                </a:solidFill>
                <a:latin typeface="Verdana" pitchFamily="34" charset="0"/>
              </a:rPr>
              <a:t>planning</a:t>
            </a:r>
          </a:p>
        </p:txBody>
      </p:sp>
      <p:sp>
        <p:nvSpPr>
          <p:cNvPr id="4105" name="Oval 8"/>
          <p:cNvSpPr>
            <a:spLocks noChangeArrowheads="1"/>
          </p:cNvSpPr>
          <p:nvPr/>
        </p:nvSpPr>
        <p:spPr bwMode="auto">
          <a:xfrm>
            <a:off x="1908175" y="2457450"/>
            <a:ext cx="1727200" cy="914400"/>
          </a:xfrm>
          <a:prstGeom prst="ellipse">
            <a:avLst/>
          </a:prstGeom>
          <a:blipFill dpi="0" rotWithShape="0">
            <a:blip r:embed="rId3">
              <a:alphaModFix amt="60000"/>
            </a:blip>
            <a:srcRect/>
            <a:stretch>
              <a:fillRect/>
            </a:stretch>
          </a:blipFill>
          <a:ln w="9360">
            <a:solidFill>
              <a:srgbClr val="003366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lnSpc>
                <a:spcPct val="102000"/>
              </a:lnSpc>
              <a:tabLst>
                <a:tab pos="723900" algn="l"/>
                <a:tab pos="1447800" algn="l"/>
              </a:tabLst>
            </a:pPr>
            <a:r>
              <a:rPr lang="en-CA" sz="1600" b="1">
                <a:solidFill>
                  <a:srgbClr val="000066"/>
                </a:solidFill>
                <a:latin typeface="Verdana" pitchFamily="34" charset="0"/>
              </a:rPr>
              <a:t>Research</a:t>
            </a:r>
          </a:p>
        </p:txBody>
      </p:sp>
      <p:sp>
        <p:nvSpPr>
          <p:cNvPr id="4106" name="Oval 9"/>
          <p:cNvSpPr>
            <a:spLocks noChangeArrowheads="1"/>
          </p:cNvSpPr>
          <p:nvPr/>
        </p:nvSpPr>
        <p:spPr bwMode="auto">
          <a:xfrm>
            <a:off x="6400800" y="3681413"/>
            <a:ext cx="1978025" cy="1042987"/>
          </a:xfrm>
          <a:prstGeom prst="ellipse">
            <a:avLst/>
          </a:prstGeom>
          <a:blipFill dpi="0" rotWithShape="0">
            <a:blip r:embed="rId3">
              <a:alphaModFix amt="60000"/>
            </a:blip>
            <a:srcRect/>
            <a:stretch>
              <a:fillRect/>
            </a:stretch>
          </a:blipFill>
          <a:ln w="9360">
            <a:solidFill>
              <a:srgbClr val="003366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lnSpc>
                <a:spcPct val="102000"/>
              </a:lnSpc>
              <a:tabLst>
                <a:tab pos="723900" algn="l"/>
                <a:tab pos="1447800" algn="l"/>
              </a:tabLst>
            </a:pPr>
            <a:r>
              <a:rPr lang="fr-BE" sz="1600" b="1">
                <a:solidFill>
                  <a:srgbClr val="000066"/>
                </a:solidFill>
                <a:latin typeface="Verdana" pitchFamily="34" charset="0"/>
              </a:rPr>
              <a:t>Observation and</a:t>
            </a:r>
            <a:br>
              <a:rPr lang="fr-BE" sz="1600" b="1">
                <a:solidFill>
                  <a:srgbClr val="000066"/>
                </a:solidFill>
                <a:latin typeface="Verdana" pitchFamily="34" charset="0"/>
              </a:rPr>
            </a:br>
            <a:r>
              <a:rPr lang="fr-BE" sz="1600" b="1">
                <a:solidFill>
                  <a:srgbClr val="000066"/>
                </a:solidFill>
                <a:latin typeface="Verdana" pitchFamily="34" charset="0"/>
              </a:rPr>
              <a:t>data collection</a:t>
            </a:r>
          </a:p>
        </p:txBody>
      </p:sp>
      <p:sp>
        <p:nvSpPr>
          <p:cNvPr id="4107" name="Line 10"/>
          <p:cNvSpPr>
            <a:spLocks noChangeShapeType="1"/>
          </p:cNvSpPr>
          <p:nvPr/>
        </p:nvSpPr>
        <p:spPr bwMode="auto">
          <a:xfrm flipH="1">
            <a:off x="4606925" y="2743200"/>
            <a:ext cx="195263" cy="2846388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108" name="Line 11"/>
          <p:cNvSpPr>
            <a:spLocks noChangeShapeType="1"/>
          </p:cNvSpPr>
          <p:nvPr/>
        </p:nvSpPr>
        <p:spPr bwMode="auto">
          <a:xfrm>
            <a:off x="2665413" y="4149725"/>
            <a:ext cx="3816350" cy="1588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109" name="Oval 12"/>
          <p:cNvSpPr>
            <a:spLocks noChangeArrowheads="1"/>
          </p:cNvSpPr>
          <p:nvPr/>
        </p:nvSpPr>
        <p:spPr bwMode="auto">
          <a:xfrm>
            <a:off x="936625" y="3679825"/>
            <a:ext cx="1727200" cy="914400"/>
          </a:xfrm>
          <a:prstGeom prst="ellipse">
            <a:avLst/>
          </a:prstGeom>
          <a:blipFill dpi="0" rotWithShape="0">
            <a:blip r:embed="rId3">
              <a:alphaModFix amt="60000"/>
            </a:blip>
            <a:srcRect/>
            <a:stretch>
              <a:fillRect/>
            </a:stretch>
          </a:blipFill>
          <a:ln w="9360">
            <a:solidFill>
              <a:srgbClr val="003366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lnSpc>
                <a:spcPct val="102000"/>
              </a:lnSpc>
              <a:tabLst>
                <a:tab pos="723900" algn="l"/>
                <a:tab pos="1447800" algn="l"/>
              </a:tabLst>
            </a:pPr>
            <a:r>
              <a:rPr lang="en-CA" sz="1600" b="1">
                <a:solidFill>
                  <a:srgbClr val="000066"/>
                </a:solidFill>
                <a:latin typeface="Verdana" pitchFamily="34" charset="0"/>
              </a:rPr>
              <a:t>Safety</a:t>
            </a:r>
          </a:p>
        </p:txBody>
      </p:sp>
      <p:sp>
        <p:nvSpPr>
          <p:cNvPr id="4110" name="Line 13"/>
          <p:cNvSpPr>
            <a:spLocks noChangeShapeType="1"/>
          </p:cNvSpPr>
          <p:nvPr/>
        </p:nvSpPr>
        <p:spPr bwMode="auto">
          <a:xfrm flipH="1">
            <a:off x="3311525" y="3200400"/>
            <a:ext cx="2633663" cy="1812925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111" name="Line 14"/>
          <p:cNvSpPr>
            <a:spLocks noChangeShapeType="1"/>
          </p:cNvSpPr>
          <p:nvPr/>
        </p:nvSpPr>
        <p:spPr bwMode="auto">
          <a:xfrm>
            <a:off x="3457575" y="3213100"/>
            <a:ext cx="2486025" cy="1968500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112" name="Line 15"/>
          <p:cNvSpPr>
            <a:spLocks noChangeShapeType="1"/>
          </p:cNvSpPr>
          <p:nvPr/>
        </p:nvSpPr>
        <p:spPr bwMode="auto">
          <a:xfrm flipV="1">
            <a:off x="3454400" y="2419350"/>
            <a:ext cx="327025" cy="195263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113" name="Line 16"/>
          <p:cNvSpPr>
            <a:spLocks noChangeShapeType="1"/>
          </p:cNvSpPr>
          <p:nvPr/>
        </p:nvSpPr>
        <p:spPr bwMode="auto">
          <a:xfrm flipH="1">
            <a:off x="2122488" y="3357563"/>
            <a:ext cx="363537" cy="431800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114" name="Line 17"/>
          <p:cNvSpPr>
            <a:spLocks noChangeShapeType="1"/>
          </p:cNvSpPr>
          <p:nvPr/>
        </p:nvSpPr>
        <p:spPr bwMode="auto">
          <a:xfrm>
            <a:off x="2916238" y="3357563"/>
            <a:ext cx="1503362" cy="2205037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115" name="Line 18"/>
          <p:cNvSpPr>
            <a:spLocks noChangeShapeType="1"/>
          </p:cNvSpPr>
          <p:nvPr/>
        </p:nvSpPr>
        <p:spPr bwMode="auto">
          <a:xfrm>
            <a:off x="3635375" y="2997200"/>
            <a:ext cx="2308225" cy="203200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116" name="Line 19"/>
          <p:cNvSpPr>
            <a:spLocks noChangeShapeType="1"/>
          </p:cNvSpPr>
          <p:nvPr/>
        </p:nvSpPr>
        <p:spPr bwMode="auto">
          <a:xfrm>
            <a:off x="3276600" y="3284538"/>
            <a:ext cx="3240088" cy="865187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117" name="Line 20"/>
          <p:cNvSpPr>
            <a:spLocks noChangeShapeType="1"/>
          </p:cNvSpPr>
          <p:nvPr/>
        </p:nvSpPr>
        <p:spPr bwMode="auto">
          <a:xfrm flipV="1">
            <a:off x="6804025" y="4651375"/>
            <a:ext cx="144463" cy="292100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118" name="Line 21"/>
          <p:cNvSpPr>
            <a:spLocks noChangeShapeType="1"/>
          </p:cNvSpPr>
          <p:nvPr/>
        </p:nvSpPr>
        <p:spPr bwMode="auto">
          <a:xfrm flipH="1" flipV="1">
            <a:off x="3633788" y="5372100"/>
            <a:ext cx="1155700" cy="219075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119" name="Line 22"/>
          <p:cNvSpPr>
            <a:spLocks noChangeShapeType="1"/>
          </p:cNvSpPr>
          <p:nvPr/>
        </p:nvSpPr>
        <p:spPr bwMode="auto">
          <a:xfrm>
            <a:off x="1908175" y="4581525"/>
            <a:ext cx="287338" cy="431800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120" name="Line 23"/>
          <p:cNvSpPr>
            <a:spLocks noChangeShapeType="1"/>
          </p:cNvSpPr>
          <p:nvPr/>
        </p:nvSpPr>
        <p:spPr bwMode="auto">
          <a:xfrm>
            <a:off x="3419475" y="5661025"/>
            <a:ext cx="576263" cy="73025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121" name="Line 24"/>
          <p:cNvSpPr>
            <a:spLocks noChangeShapeType="1"/>
          </p:cNvSpPr>
          <p:nvPr/>
        </p:nvSpPr>
        <p:spPr bwMode="auto">
          <a:xfrm flipV="1">
            <a:off x="2987675" y="2741613"/>
            <a:ext cx="1812925" cy="2201862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122" name="Line 25"/>
          <p:cNvSpPr>
            <a:spLocks noChangeShapeType="1"/>
          </p:cNvSpPr>
          <p:nvPr/>
        </p:nvSpPr>
        <p:spPr bwMode="auto">
          <a:xfrm>
            <a:off x="7010400" y="3352800"/>
            <a:ext cx="153988" cy="363538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123" name="Line 26"/>
          <p:cNvSpPr>
            <a:spLocks noChangeShapeType="1"/>
          </p:cNvSpPr>
          <p:nvPr/>
        </p:nvSpPr>
        <p:spPr bwMode="auto">
          <a:xfrm>
            <a:off x="5580063" y="2420938"/>
            <a:ext cx="579437" cy="169862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124" name="Line 27"/>
          <p:cNvSpPr>
            <a:spLocks noChangeShapeType="1"/>
          </p:cNvSpPr>
          <p:nvPr/>
        </p:nvSpPr>
        <p:spPr bwMode="auto">
          <a:xfrm flipH="1" flipV="1">
            <a:off x="2589213" y="4113213"/>
            <a:ext cx="3355975" cy="1069975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125" name="Line 28"/>
          <p:cNvSpPr>
            <a:spLocks noChangeShapeType="1"/>
          </p:cNvSpPr>
          <p:nvPr/>
        </p:nvSpPr>
        <p:spPr bwMode="auto">
          <a:xfrm flipH="1" flipV="1">
            <a:off x="4799013" y="2741613"/>
            <a:ext cx="1150937" cy="2463800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126" name="Line 29"/>
          <p:cNvSpPr>
            <a:spLocks noChangeShapeType="1"/>
          </p:cNvSpPr>
          <p:nvPr/>
        </p:nvSpPr>
        <p:spPr bwMode="auto">
          <a:xfrm flipH="1">
            <a:off x="2698750" y="3357563"/>
            <a:ext cx="74613" cy="1511300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127" name="Line 30"/>
          <p:cNvSpPr>
            <a:spLocks noChangeShapeType="1"/>
          </p:cNvSpPr>
          <p:nvPr/>
        </p:nvSpPr>
        <p:spPr bwMode="auto">
          <a:xfrm>
            <a:off x="2700338" y="4149725"/>
            <a:ext cx="1655762" cy="1439863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128" name="Line 31"/>
          <p:cNvSpPr>
            <a:spLocks noChangeShapeType="1"/>
          </p:cNvSpPr>
          <p:nvPr/>
        </p:nvSpPr>
        <p:spPr bwMode="auto">
          <a:xfrm flipV="1">
            <a:off x="4716463" y="4148138"/>
            <a:ext cx="1727200" cy="1443037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129" name="Line 32"/>
          <p:cNvSpPr>
            <a:spLocks noChangeShapeType="1"/>
          </p:cNvSpPr>
          <p:nvPr/>
        </p:nvSpPr>
        <p:spPr bwMode="auto">
          <a:xfrm flipV="1">
            <a:off x="5410200" y="5561013"/>
            <a:ext cx="609600" cy="153987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2" name="Group 33"/>
          <p:cNvGrpSpPr>
            <a:grpSpLocks noChangeAspect="1"/>
          </p:cNvGrpSpPr>
          <p:nvPr/>
        </p:nvGrpSpPr>
        <p:grpSpPr bwMode="auto">
          <a:xfrm>
            <a:off x="3276600" y="2917825"/>
            <a:ext cx="2744788" cy="2265363"/>
            <a:chOff x="1927" y="1706"/>
            <a:chExt cx="2089" cy="1798"/>
          </a:xfrm>
        </p:grpSpPr>
        <p:sp>
          <p:nvSpPr>
            <p:cNvPr id="4132" name="Oval 34"/>
            <p:cNvSpPr>
              <a:spLocks noChangeArrowheads="1"/>
            </p:cNvSpPr>
            <p:nvPr/>
          </p:nvSpPr>
          <p:spPr bwMode="auto">
            <a:xfrm>
              <a:off x="1927" y="1706"/>
              <a:ext cx="2089" cy="1798"/>
            </a:xfrm>
            <a:prstGeom prst="ellipse">
              <a:avLst/>
            </a:prstGeom>
            <a:blipFill dpi="0" rotWithShape="0">
              <a:blip r:embed="rId3">
                <a:alphaModFix amt="70000"/>
              </a:blip>
              <a:srcRect/>
              <a:stretch>
                <a:fillRect/>
              </a:stretch>
            </a:blipFill>
            <a:ln w="9360">
              <a:solidFill>
                <a:srgbClr val="3366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3" name="Rectangle 35"/>
            <p:cNvSpPr>
              <a:spLocks noChangeArrowheads="1"/>
            </p:cNvSpPr>
            <p:nvPr/>
          </p:nvSpPr>
          <p:spPr bwMode="auto">
            <a:xfrm>
              <a:off x="2159" y="2274"/>
              <a:ext cx="1625" cy="86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2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fr-BE" sz="2800" b="1">
                  <a:solidFill>
                    <a:srgbClr val="000066"/>
                  </a:solidFill>
                  <a:latin typeface="Verdana" pitchFamily="34" charset="0"/>
                </a:rPr>
                <a:t>Coordination</a:t>
              </a:r>
            </a:p>
            <a:p>
              <a:pPr algn="ctr">
                <a:lnSpc>
                  <a:spcPct val="102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fr-BE" b="1">
                  <a:solidFill>
                    <a:srgbClr val="000066"/>
                  </a:solidFill>
                  <a:latin typeface="Verdana" pitchFamily="34" charset="0"/>
                </a:rPr>
                <a:t>(applying IMP)</a:t>
              </a:r>
            </a:p>
          </p:txBody>
        </p:sp>
      </p:grpSp>
      <p:sp>
        <p:nvSpPr>
          <p:cNvPr id="38" name="Oval 5"/>
          <p:cNvSpPr>
            <a:spLocks noChangeArrowheads="1"/>
          </p:cNvSpPr>
          <p:nvPr/>
        </p:nvSpPr>
        <p:spPr bwMode="auto">
          <a:xfrm>
            <a:off x="5867400" y="4876800"/>
            <a:ext cx="1752600" cy="914400"/>
          </a:xfrm>
          <a:prstGeom prst="ellipse">
            <a:avLst/>
          </a:prstGeom>
          <a:noFill/>
          <a:ln w="50800">
            <a:solidFill>
              <a:srgbClr val="FFFA25">
                <a:alpha val="98822"/>
              </a:srgb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lnSpc>
                <a:spcPct val="102000"/>
              </a:lnSpc>
              <a:tabLst>
                <a:tab pos="723900" algn="l"/>
                <a:tab pos="1447800" algn="l"/>
              </a:tabLst>
            </a:pPr>
            <a:endParaRPr lang="en-CA" sz="1600" b="1">
              <a:solidFill>
                <a:srgbClr val="000066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539750" y="1763713"/>
            <a:ext cx="8208963" cy="3395662"/>
          </a:xfrm>
          <a:prstGeom prst="rect">
            <a:avLst/>
          </a:prstGeom>
          <a:solidFill>
            <a:srgbClr val="DAEEFC">
              <a:alpha val="20000"/>
            </a:srgbClr>
          </a:solidFill>
          <a:ln w="9525">
            <a:noFill/>
            <a:round/>
            <a:headEnd/>
            <a:tailEnd/>
          </a:ln>
        </p:spPr>
        <p:txBody>
          <a:bodyPr lIns="90000" tIns="69732" rIns="90000" bIns="46800">
            <a:spAutoFit/>
          </a:bodyPr>
          <a:lstStyle/>
          <a:p>
            <a:pPr marL="898525" indent="-898525">
              <a:lnSpc>
                <a:spcPct val="93000"/>
              </a:lnSpc>
              <a:spcBef>
                <a:spcPts val="1625"/>
              </a:spcBef>
              <a:buClr>
                <a:srgbClr val="FF330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600" b="1">
              <a:solidFill>
                <a:srgbClr val="FFFFFF"/>
              </a:solidFill>
            </a:endParaRPr>
          </a:p>
          <a:p>
            <a:pPr marL="898525" indent="-898525">
              <a:lnSpc>
                <a:spcPct val="93000"/>
              </a:lnSpc>
              <a:spcBef>
                <a:spcPts val="1625"/>
              </a:spcBef>
              <a:buClr>
                <a:srgbClr val="FF330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b="1">
                <a:solidFill>
                  <a:srgbClr val="FFFFFF"/>
                </a:solidFill>
              </a:rPr>
              <a:t>A new approach to maritime governance</a:t>
            </a:r>
          </a:p>
          <a:p>
            <a:pPr marL="898525" indent="-898525">
              <a:lnSpc>
                <a:spcPct val="93000"/>
              </a:lnSpc>
              <a:spcBef>
                <a:spcPts val="1625"/>
              </a:spcBef>
              <a:buClr>
                <a:srgbClr val="FF330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b="1">
                <a:solidFill>
                  <a:srgbClr val="FFFFFF"/>
                </a:solidFill>
              </a:rPr>
              <a:t>Sustainability and economic growth</a:t>
            </a:r>
          </a:p>
          <a:p>
            <a:pPr marL="898525" indent="-898525">
              <a:lnSpc>
                <a:spcPct val="93000"/>
              </a:lnSpc>
              <a:spcBef>
                <a:spcPts val="1625"/>
              </a:spcBef>
              <a:buClr>
                <a:srgbClr val="FF3300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b="1">
                <a:solidFill>
                  <a:srgbClr val="FFFFFF"/>
                </a:solidFill>
              </a:rPr>
              <a:t>	</a:t>
            </a:r>
            <a:r>
              <a:rPr lang="en-GB" sz="2800" b="1">
                <a:solidFill>
                  <a:srgbClr val="FFFFFF"/>
                </a:solidFill>
              </a:rPr>
              <a:t>MSFD – the environmental pillar of the IMP</a:t>
            </a: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950913" y="1216025"/>
            <a:ext cx="18415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63500" y="914400"/>
            <a:ext cx="5683250" cy="547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75024" rIns="90000" bIns="46800">
            <a:spAutoFit/>
          </a:bodyPr>
          <a:lstStyle/>
          <a:p>
            <a: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CA" sz="3200" b="1">
                <a:solidFill>
                  <a:srgbClr val="003366"/>
                </a:solidFill>
              </a:rPr>
              <a:t>The Vision of the Blue Paper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539750" y="1763713"/>
            <a:ext cx="8208963" cy="3814762"/>
          </a:xfrm>
          <a:prstGeom prst="rect">
            <a:avLst/>
          </a:prstGeom>
          <a:solidFill>
            <a:srgbClr val="DAEEFC">
              <a:alpha val="20000"/>
            </a:srgbClr>
          </a:solidFill>
          <a:ln w="9525">
            <a:noFill/>
            <a:round/>
            <a:headEnd/>
            <a:tailEnd/>
          </a:ln>
        </p:spPr>
        <p:txBody>
          <a:bodyPr lIns="90000" tIns="69732" rIns="90000" bIns="46800">
            <a:spAutoFit/>
          </a:bodyPr>
          <a:lstStyle/>
          <a:p>
            <a:pPr marL="898525" indent="-898525">
              <a:lnSpc>
                <a:spcPct val="93000"/>
              </a:lnSpc>
              <a:spcBef>
                <a:spcPts val="1625"/>
              </a:spcBef>
              <a:buClr>
                <a:srgbClr val="FF330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2600" b="1" dirty="0">
              <a:solidFill>
                <a:srgbClr val="FFFFFF"/>
              </a:solidFill>
            </a:endParaRPr>
          </a:p>
          <a:p>
            <a:pPr algn="ctr">
              <a:spcBef>
                <a:spcPct val="5000"/>
              </a:spcBef>
              <a:spcAft>
                <a:spcPct val="10000"/>
              </a:spcAft>
              <a:defRPr/>
            </a:pPr>
            <a:r>
              <a:rPr lang="en-GB" sz="2400" b="1" dirty="0">
                <a:solidFill>
                  <a:schemeClr val="tx2"/>
                </a:solidFill>
              </a:rPr>
              <a:t>The oceans and seas are our shared responsibility </a:t>
            </a:r>
          </a:p>
          <a:p>
            <a:pPr algn="ctr">
              <a:spcBef>
                <a:spcPct val="5000"/>
              </a:spcBef>
              <a:spcAft>
                <a:spcPct val="10000"/>
              </a:spcAft>
              <a:defRPr/>
            </a:pPr>
            <a:r>
              <a:rPr lang="en-GB" sz="2400" b="1" i="1" dirty="0">
                <a:solidFill>
                  <a:schemeClr val="tx2"/>
                </a:solidFill>
              </a:rPr>
              <a:t>across sectors and across borders</a:t>
            </a:r>
          </a:p>
          <a:p>
            <a:pPr marL="898525" indent="-898525">
              <a:lnSpc>
                <a:spcPct val="93000"/>
              </a:lnSpc>
              <a:spcBef>
                <a:spcPts val="1625"/>
              </a:spcBef>
              <a:buClr>
                <a:srgbClr val="FF330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600" b="1" dirty="0">
                <a:solidFill>
                  <a:srgbClr val="FFFFFF"/>
                </a:solidFill>
              </a:rPr>
              <a:t>Maritime governance calls for solidarity and cooperation</a:t>
            </a:r>
          </a:p>
          <a:p>
            <a:pPr marL="898525" indent="-898525">
              <a:lnSpc>
                <a:spcPct val="93000"/>
              </a:lnSpc>
              <a:spcBef>
                <a:spcPts val="1625"/>
              </a:spcBef>
              <a:buClr>
                <a:srgbClr val="FF330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600" b="1" dirty="0">
                <a:solidFill>
                  <a:srgbClr val="FFFFFF"/>
                </a:solidFill>
              </a:rPr>
              <a:t>Similar approaches will enhance cooperation</a:t>
            </a:r>
          </a:p>
          <a:p>
            <a:pPr marL="898525" indent="-898525">
              <a:lnSpc>
                <a:spcPct val="93000"/>
              </a:lnSpc>
              <a:spcBef>
                <a:spcPts val="1625"/>
              </a:spcBef>
              <a:buClr>
                <a:srgbClr val="FF330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600" b="1" dirty="0">
                <a:solidFill>
                  <a:srgbClr val="FFFFFF"/>
                </a:solidFill>
              </a:rPr>
              <a:t>Global trends point to integration as the model for the future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950913" y="1216025"/>
            <a:ext cx="18415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63500" y="914400"/>
            <a:ext cx="8218488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75024" rIns="90000" bIns="46800">
            <a:spAutoFit/>
          </a:bodyPr>
          <a:lstStyle/>
          <a:p>
            <a: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CA" sz="3200" b="1">
                <a:solidFill>
                  <a:srgbClr val="003366"/>
                </a:solidFill>
              </a:rPr>
              <a:t>Why do we need a maritime governance?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539750" y="1763713"/>
            <a:ext cx="8208963" cy="4492625"/>
          </a:xfrm>
          <a:prstGeom prst="rect">
            <a:avLst/>
          </a:prstGeom>
          <a:solidFill>
            <a:srgbClr val="DAEEFC">
              <a:alpha val="20000"/>
            </a:srgbClr>
          </a:solidFill>
          <a:ln w="9525">
            <a:noFill/>
            <a:round/>
            <a:headEnd/>
            <a:tailEnd/>
          </a:ln>
        </p:spPr>
        <p:txBody>
          <a:bodyPr lIns="90000" tIns="69732" rIns="90000" bIns="46800">
            <a:spAutoFit/>
          </a:bodyPr>
          <a:lstStyle/>
          <a:p>
            <a:pPr marL="898525" indent="-898525">
              <a:lnSpc>
                <a:spcPct val="93000"/>
              </a:lnSpc>
              <a:spcBef>
                <a:spcPts val="1625"/>
              </a:spcBef>
              <a:buClr>
                <a:srgbClr val="FF330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600" b="1">
              <a:solidFill>
                <a:srgbClr val="FFFFFF"/>
              </a:solidFill>
            </a:endParaRPr>
          </a:p>
          <a:p>
            <a:pPr marL="898525" indent="-898525">
              <a:lnSpc>
                <a:spcPct val="93000"/>
              </a:lnSpc>
              <a:spcBef>
                <a:spcPts val="1625"/>
              </a:spcBef>
              <a:buClr>
                <a:srgbClr val="FF330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600" b="1">
                <a:solidFill>
                  <a:srgbClr val="FFFFFF"/>
                </a:solidFill>
              </a:rPr>
              <a:t>Governance for EU policy making</a:t>
            </a:r>
          </a:p>
          <a:p>
            <a:pPr marL="898525" indent="-898525">
              <a:lnSpc>
                <a:spcPct val="93000"/>
              </a:lnSpc>
              <a:spcBef>
                <a:spcPts val="1625"/>
              </a:spcBef>
              <a:buClr>
                <a:srgbClr val="FF330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600" b="1">
                <a:solidFill>
                  <a:srgbClr val="FFFFFF"/>
                </a:solidFill>
              </a:rPr>
              <a:t>Promoting integrated approaches within</a:t>
            </a:r>
            <a:br>
              <a:rPr lang="en-GB" sz="2600" b="1">
                <a:solidFill>
                  <a:srgbClr val="FFFFFF"/>
                </a:solidFill>
              </a:rPr>
            </a:br>
            <a:r>
              <a:rPr lang="en-GB" sz="2600" b="1">
                <a:solidFill>
                  <a:srgbClr val="FFFFFF"/>
                </a:solidFill>
              </a:rPr>
              <a:t>Member States</a:t>
            </a:r>
          </a:p>
          <a:p>
            <a:pPr marL="898525" indent="-898525">
              <a:lnSpc>
                <a:spcPct val="93000"/>
              </a:lnSpc>
              <a:spcBef>
                <a:spcPts val="1625"/>
              </a:spcBef>
              <a:buClr>
                <a:srgbClr val="FF330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600" b="1">
                <a:solidFill>
                  <a:srgbClr val="FFFFFF"/>
                </a:solidFill>
              </a:rPr>
              <a:t>Stakeholder dialogue</a:t>
            </a:r>
          </a:p>
          <a:p>
            <a:pPr marL="898525" indent="-898525">
              <a:lnSpc>
                <a:spcPct val="93000"/>
              </a:lnSpc>
              <a:spcBef>
                <a:spcPts val="1625"/>
              </a:spcBef>
              <a:buClr>
                <a:srgbClr val="FF330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600" b="1">
                <a:solidFill>
                  <a:srgbClr val="FFFFFF"/>
                </a:solidFill>
              </a:rPr>
              <a:t>Cooperating with international partners on</a:t>
            </a:r>
            <a:br>
              <a:rPr lang="en-GB" sz="2600" b="1">
                <a:solidFill>
                  <a:srgbClr val="FFFFFF"/>
                </a:solidFill>
              </a:rPr>
            </a:br>
            <a:r>
              <a:rPr lang="en-GB" sz="2600" b="1">
                <a:solidFill>
                  <a:srgbClr val="FFFFFF"/>
                </a:solidFill>
              </a:rPr>
              <a:t>e.g. global climate change, marine protected areas, piracy, …</a:t>
            </a:r>
          </a:p>
          <a:p>
            <a:pPr marL="898525" indent="-898525">
              <a:lnSpc>
                <a:spcPct val="93000"/>
              </a:lnSpc>
              <a:spcBef>
                <a:spcPts val="1625"/>
              </a:spcBef>
              <a:buClr>
                <a:srgbClr val="FF330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600" b="1">
              <a:solidFill>
                <a:srgbClr val="FFFFFF"/>
              </a:solidFill>
            </a:endParaRP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950913" y="1216025"/>
            <a:ext cx="18415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63500" y="914400"/>
            <a:ext cx="4349750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75024" rIns="90000" bIns="46800">
            <a:spAutoFit/>
          </a:bodyPr>
          <a:lstStyle/>
          <a:p>
            <a: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CA" sz="3200" b="1">
                <a:solidFill>
                  <a:srgbClr val="003366"/>
                </a:solidFill>
              </a:rPr>
              <a:t>Maritime Governance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107950" y="908050"/>
            <a:ext cx="4560888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BE" sz="3200">
                <a:solidFill>
                  <a:schemeClr val="tx1"/>
                </a:solidFill>
              </a:rPr>
              <a:t>Organisation at EU level</a:t>
            </a:r>
            <a:endParaRPr lang="en-GB" sz="3200">
              <a:solidFill>
                <a:schemeClr val="tx1"/>
              </a:solidFill>
            </a:endParaRP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684213" y="1870075"/>
            <a:ext cx="2139950" cy="3984625"/>
            <a:chOff x="431" y="1178"/>
            <a:chExt cx="1348" cy="2510"/>
          </a:xfrm>
        </p:grpSpPr>
        <p:sp>
          <p:nvSpPr>
            <p:cNvPr id="8207" name="Rectangle 7"/>
            <p:cNvSpPr>
              <a:spLocks noChangeArrowheads="1"/>
            </p:cNvSpPr>
            <p:nvPr/>
          </p:nvSpPr>
          <p:spPr bwMode="auto">
            <a:xfrm>
              <a:off x="431" y="1178"/>
              <a:ext cx="1348" cy="448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 w="9525" algn="ctr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BE" sz="2000">
                  <a:solidFill>
                    <a:schemeClr val="tx2"/>
                  </a:solidFill>
                </a:rPr>
                <a:t>Steering group of</a:t>
              </a:r>
              <a:br>
                <a:rPr lang="fr-BE" sz="2000">
                  <a:solidFill>
                    <a:schemeClr val="tx2"/>
                  </a:solidFill>
                </a:rPr>
              </a:br>
              <a:r>
                <a:rPr lang="fr-BE" sz="2000">
                  <a:solidFill>
                    <a:schemeClr val="tx2"/>
                  </a:solidFill>
                </a:rPr>
                <a:t>Commissioners</a:t>
              </a:r>
              <a:endParaRPr lang="en-GB" sz="2000">
                <a:solidFill>
                  <a:schemeClr val="tx2"/>
                </a:solidFill>
              </a:endParaRPr>
            </a:p>
          </p:txBody>
        </p:sp>
        <p:grpSp>
          <p:nvGrpSpPr>
            <p:cNvPr id="8208" name="Group 13"/>
            <p:cNvGrpSpPr>
              <a:grpSpLocks/>
            </p:cNvGrpSpPr>
            <p:nvPr/>
          </p:nvGrpSpPr>
          <p:grpSpPr bwMode="auto">
            <a:xfrm>
              <a:off x="431" y="2341"/>
              <a:ext cx="1347" cy="1347"/>
              <a:chOff x="2517" y="2160"/>
              <a:chExt cx="1347" cy="1347"/>
            </a:xfrm>
          </p:grpSpPr>
          <p:sp>
            <p:nvSpPr>
              <p:cNvPr id="8210" name="Oval 8"/>
              <p:cNvSpPr>
                <a:spLocks noChangeAspect="1" noChangeArrowheads="1"/>
              </p:cNvSpPr>
              <p:nvPr/>
            </p:nvSpPr>
            <p:spPr bwMode="auto">
              <a:xfrm>
                <a:off x="2517" y="2160"/>
                <a:ext cx="1347" cy="1347"/>
              </a:xfrm>
              <a:prstGeom prst="ellipse">
                <a:avLst/>
              </a:prstGeom>
              <a:solidFill>
                <a:schemeClr val="bg1">
                  <a:alpha val="59999"/>
                </a:schemeClr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nl-NL"/>
              </a:p>
            </p:txBody>
          </p:sp>
          <p:sp>
            <p:nvSpPr>
              <p:cNvPr id="8211" name="Oval 9"/>
              <p:cNvSpPr>
                <a:spLocks noChangeAspect="1" noChangeArrowheads="1"/>
              </p:cNvSpPr>
              <p:nvPr/>
            </p:nvSpPr>
            <p:spPr bwMode="auto">
              <a:xfrm>
                <a:off x="2925" y="2160"/>
                <a:ext cx="576" cy="576"/>
              </a:xfrm>
              <a:prstGeom prst="ellipse">
                <a:avLst/>
              </a:prstGeom>
              <a:solidFill>
                <a:schemeClr val="bg1">
                  <a:alpha val="59999"/>
                </a:schemeClr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fr-BE" b="1">
                    <a:solidFill>
                      <a:schemeClr val="tx2"/>
                    </a:solidFill>
                  </a:rPr>
                  <a:t>DG</a:t>
                </a:r>
                <a:r>
                  <a:rPr lang="fr-BE" b="1"/>
                  <a:t> </a:t>
                </a:r>
                <a:r>
                  <a:rPr lang="fr-BE" b="1">
                    <a:solidFill>
                      <a:schemeClr val="tx2"/>
                    </a:solidFill>
                  </a:rPr>
                  <a:t>MARE</a:t>
                </a:r>
                <a:endParaRPr lang="en-GB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8212" name="Text Box 12"/>
              <p:cNvSpPr txBox="1">
                <a:spLocks noChangeArrowheads="1"/>
              </p:cNvSpPr>
              <p:nvPr/>
            </p:nvSpPr>
            <p:spPr bwMode="auto">
              <a:xfrm>
                <a:off x="2686" y="2780"/>
                <a:ext cx="1076" cy="5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BE">
                    <a:solidFill>
                      <a:schemeClr val="tx2"/>
                    </a:solidFill>
                  </a:rPr>
                  <a:t>Other services</a:t>
                </a:r>
                <a:br>
                  <a:rPr lang="fr-BE">
                    <a:solidFill>
                      <a:schemeClr val="tx2"/>
                    </a:solidFill>
                  </a:rPr>
                </a:br>
                <a:r>
                  <a:rPr lang="fr-BE">
                    <a:solidFill>
                      <a:schemeClr val="tx2"/>
                    </a:solidFill>
                  </a:rPr>
                  <a:t>dealing with</a:t>
                </a:r>
                <a:br>
                  <a:rPr lang="fr-BE">
                    <a:solidFill>
                      <a:schemeClr val="tx2"/>
                    </a:solidFill>
                  </a:rPr>
                </a:br>
                <a:r>
                  <a:rPr lang="fr-BE">
                    <a:solidFill>
                      <a:schemeClr val="tx2"/>
                    </a:solidFill>
                  </a:rPr>
                  <a:t>maritime policy</a:t>
                </a:r>
                <a:endParaRPr lang="en-GB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8209" name="AutoShape 14"/>
            <p:cNvSpPr>
              <a:spLocks noChangeArrowheads="1"/>
            </p:cNvSpPr>
            <p:nvPr/>
          </p:nvSpPr>
          <p:spPr bwMode="auto">
            <a:xfrm>
              <a:off x="952" y="1706"/>
              <a:ext cx="306" cy="590"/>
            </a:xfrm>
            <a:prstGeom prst="upDownArrow">
              <a:avLst>
                <a:gd name="adj1" fmla="val 50000"/>
                <a:gd name="adj2" fmla="val 38562"/>
              </a:avLst>
            </a:prstGeom>
            <a:solidFill>
              <a:schemeClr val="tx2"/>
            </a:solidFill>
            <a:ln w="9525" algn="ctr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390160" name="Rectangle 16"/>
          <p:cNvSpPr>
            <a:spLocks noChangeArrowheads="1"/>
          </p:cNvSpPr>
          <p:nvPr/>
        </p:nvSpPr>
        <p:spPr bwMode="auto">
          <a:xfrm>
            <a:off x="4319588" y="5157788"/>
            <a:ext cx="3889375" cy="7112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2000"/>
              <a:t>European Parliament</a:t>
            </a:r>
            <a:br>
              <a:rPr lang="fr-BE" sz="2000"/>
            </a:br>
            <a:r>
              <a:rPr lang="fr-BE" sz="2000"/>
              <a:t>Coordination of Committees</a:t>
            </a:r>
            <a:endParaRPr lang="en-GB" sz="2000"/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3924300" y="1844675"/>
            <a:ext cx="4213225" cy="2711450"/>
            <a:chOff x="2472" y="1162"/>
            <a:chExt cx="2654" cy="1708"/>
          </a:xfrm>
        </p:grpSpPr>
        <p:sp>
          <p:nvSpPr>
            <p:cNvPr id="8198" name="Rectangle 15"/>
            <p:cNvSpPr>
              <a:spLocks noChangeArrowheads="1"/>
            </p:cNvSpPr>
            <p:nvPr/>
          </p:nvSpPr>
          <p:spPr bwMode="auto">
            <a:xfrm>
              <a:off x="2767" y="1774"/>
              <a:ext cx="2359" cy="256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 w="9525" algn="ctr">
              <a:solidFill>
                <a:schemeClr val="tx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BE" sz="2000"/>
                <a:t>Friends of the Presidency</a:t>
              </a:r>
              <a:endParaRPr lang="en-GB" sz="2000"/>
            </a:p>
          </p:txBody>
        </p:sp>
        <p:sp>
          <p:nvSpPr>
            <p:cNvPr id="8199" name="Rectangle 18"/>
            <p:cNvSpPr>
              <a:spLocks noChangeArrowheads="1"/>
            </p:cNvSpPr>
            <p:nvPr/>
          </p:nvSpPr>
          <p:spPr bwMode="auto">
            <a:xfrm>
              <a:off x="2767" y="2194"/>
              <a:ext cx="2359" cy="256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 w="9525" algn="ctr">
              <a:solidFill>
                <a:schemeClr val="tx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BE" sz="2000"/>
                <a:t>High-Level Focal Points Group</a:t>
              </a:r>
              <a:endParaRPr lang="en-GB" sz="2000"/>
            </a:p>
          </p:txBody>
        </p:sp>
        <p:sp>
          <p:nvSpPr>
            <p:cNvPr id="8200" name="Rectangle 19"/>
            <p:cNvSpPr>
              <a:spLocks noChangeArrowheads="1"/>
            </p:cNvSpPr>
            <p:nvPr/>
          </p:nvSpPr>
          <p:spPr bwMode="auto">
            <a:xfrm>
              <a:off x="2766" y="2614"/>
              <a:ext cx="2359" cy="256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 w="9525" algn="ctr">
              <a:solidFill>
                <a:schemeClr val="tx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BE" sz="2000"/>
                <a:t>Member States’ Expert Group</a:t>
              </a:r>
              <a:endParaRPr lang="en-GB" sz="2000"/>
            </a:p>
          </p:txBody>
        </p:sp>
        <p:sp>
          <p:nvSpPr>
            <p:cNvPr id="8201" name="Line 26"/>
            <p:cNvSpPr>
              <a:spLocks noChangeShapeType="1"/>
            </p:cNvSpPr>
            <p:nvPr/>
          </p:nvSpPr>
          <p:spPr bwMode="auto">
            <a:xfrm flipH="1">
              <a:off x="2472" y="1389"/>
              <a:ext cx="1134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8202" name="Rectangle 25"/>
            <p:cNvSpPr>
              <a:spLocks noChangeArrowheads="1"/>
            </p:cNvSpPr>
            <p:nvPr/>
          </p:nvSpPr>
          <p:spPr bwMode="auto">
            <a:xfrm>
              <a:off x="3592" y="1162"/>
              <a:ext cx="708" cy="448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 w="9525" algn="ctr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BE" sz="2000"/>
                <a:t>Member</a:t>
              </a:r>
              <a:br>
                <a:rPr lang="fr-BE" sz="2000"/>
              </a:br>
              <a:r>
                <a:rPr lang="fr-BE" sz="2000"/>
                <a:t>States</a:t>
              </a:r>
              <a:endParaRPr lang="en-GB" sz="2000"/>
            </a:p>
          </p:txBody>
        </p:sp>
        <p:sp>
          <p:nvSpPr>
            <p:cNvPr id="8203" name="Line 27"/>
            <p:cNvSpPr>
              <a:spLocks noChangeShapeType="1"/>
            </p:cNvSpPr>
            <p:nvPr/>
          </p:nvSpPr>
          <p:spPr bwMode="auto">
            <a:xfrm>
              <a:off x="2472" y="1389"/>
              <a:ext cx="0" cy="1361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8204" name="Line 28"/>
            <p:cNvSpPr>
              <a:spLocks noChangeShapeType="1"/>
            </p:cNvSpPr>
            <p:nvPr/>
          </p:nvSpPr>
          <p:spPr bwMode="auto">
            <a:xfrm>
              <a:off x="2472" y="2750"/>
              <a:ext cx="27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8205" name="Line 29"/>
            <p:cNvSpPr>
              <a:spLocks noChangeShapeType="1"/>
            </p:cNvSpPr>
            <p:nvPr/>
          </p:nvSpPr>
          <p:spPr bwMode="auto">
            <a:xfrm>
              <a:off x="2472" y="2341"/>
              <a:ext cx="27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8206" name="Line 30"/>
            <p:cNvSpPr>
              <a:spLocks noChangeShapeType="1"/>
            </p:cNvSpPr>
            <p:nvPr/>
          </p:nvSpPr>
          <p:spPr bwMode="auto">
            <a:xfrm>
              <a:off x="2472" y="1933"/>
              <a:ext cx="27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0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6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34925" y="900113"/>
            <a:ext cx="541655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BE" sz="3200">
                <a:solidFill>
                  <a:schemeClr val="tx1"/>
                </a:solidFill>
              </a:rPr>
              <a:t>Guidelines to Member States</a:t>
            </a:r>
            <a:endParaRPr lang="en-GB" sz="3200">
              <a:solidFill>
                <a:schemeClr val="tx1"/>
              </a:solidFill>
            </a:endParaRPr>
          </a:p>
        </p:txBody>
      </p:sp>
      <p:sp>
        <p:nvSpPr>
          <p:cNvPr id="388101" name="Text Box 5"/>
          <p:cNvSpPr txBox="1">
            <a:spLocks noChangeArrowheads="1"/>
          </p:cNvSpPr>
          <p:nvPr/>
        </p:nvSpPr>
        <p:spPr bwMode="auto">
          <a:xfrm>
            <a:off x="611188" y="3213100"/>
            <a:ext cx="7921625" cy="2473325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20713" indent="-620713">
              <a:lnSpc>
                <a:spcPct val="125000"/>
              </a:lnSpc>
              <a:buFont typeface="Arial" charset="0"/>
              <a:buChar char="•"/>
              <a:tabLst>
                <a:tab pos="620713" algn="l"/>
              </a:tabLst>
            </a:pPr>
            <a:r>
              <a:rPr lang="en-GB" sz="2500"/>
              <a:t>Need for national integrated maritime policies</a:t>
            </a:r>
          </a:p>
          <a:p>
            <a:pPr marL="620713" indent="-620713">
              <a:lnSpc>
                <a:spcPct val="125000"/>
              </a:lnSpc>
              <a:buFont typeface="Arial" charset="0"/>
              <a:buChar char="•"/>
              <a:tabLst>
                <a:tab pos="620713" algn="l"/>
              </a:tabLst>
            </a:pPr>
            <a:r>
              <a:rPr lang="en-GB" sz="2500"/>
              <a:t>Creation of internal coordination structures</a:t>
            </a:r>
          </a:p>
          <a:p>
            <a:pPr marL="620713" indent="-620713">
              <a:lnSpc>
                <a:spcPct val="125000"/>
              </a:lnSpc>
              <a:buFont typeface="Arial" charset="0"/>
              <a:buChar char="•"/>
              <a:tabLst>
                <a:tab pos="620713" algn="l"/>
              </a:tabLst>
            </a:pPr>
            <a:r>
              <a:rPr lang="en-GB" sz="2500"/>
              <a:t>Regions and local communities have a role to play </a:t>
            </a:r>
          </a:p>
          <a:p>
            <a:pPr marL="620713" indent="-620713">
              <a:lnSpc>
                <a:spcPct val="125000"/>
              </a:lnSpc>
              <a:buFont typeface="Arial" charset="0"/>
              <a:buChar char="•"/>
              <a:tabLst>
                <a:tab pos="620713" algn="l"/>
              </a:tabLst>
            </a:pPr>
            <a:r>
              <a:rPr lang="en-GB" sz="2500"/>
              <a:t>Active participation by stakeholders</a:t>
            </a:r>
          </a:p>
          <a:p>
            <a:pPr marL="620713" indent="-620713">
              <a:lnSpc>
                <a:spcPct val="125000"/>
              </a:lnSpc>
              <a:buFont typeface="Arial" charset="0"/>
              <a:buChar char="•"/>
              <a:tabLst>
                <a:tab pos="620713" algn="l"/>
              </a:tabLst>
            </a:pPr>
            <a:r>
              <a:rPr lang="en-GB" sz="2500"/>
              <a:t>More efficient links at regional sea basin level </a:t>
            </a:r>
          </a:p>
        </p:txBody>
      </p:sp>
      <p:sp>
        <p:nvSpPr>
          <p:cNvPr id="388102" name="Text Box 6"/>
          <p:cNvSpPr txBox="1">
            <a:spLocks noChangeArrowheads="1"/>
          </p:cNvSpPr>
          <p:nvPr/>
        </p:nvSpPr>
        <p:spPr bwMode="auto">
          <a:xfrm>
            <a:off x="0" y="1736725"/>
            <a:ext cx="9144000" cy="1116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ct val="10000"/>
              </a:spcAft>
            </a:pPr>
            <a:r>
              <a:rPr lang="en-GB" sz="3200">
                <a:solidFill>
                  <a:schemeClr val="tx1"/>
                </a:solidFill>
              </a:rPr>
              <a:t>Member States to chart their own course,</a:t>
            </a:r>
          </a:p>
          <a:p>
            <a:pPr algn="ctr"/>
            <a:r>
              <a:rPr lang="en-GB" sz="3200">
                <a:solidFill>
                  <a:schemeClr val="tx1"/>
                </a:solidFill>
              </a:rPr>
              <a:t>on the basis of some general principles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8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88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101" grpId="0" animBg="1"/>
      <p:bldP spid="38810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2" name="Text Box 4"/>
          <p:cNvSpPr txBox="1">
            <a:spLocks noChangeArrowheads="1"/>
          </p:cNvSpPr>
          <p:nvPr/>
        </p:nvSpPr>
        <p:spPr bwMode="auto">
          <a:xfrm>
            <a:off x="0" y="1939925"/>
            <a:ext cx="9144000" cy="4924425"/>
          </a:xfrm>
          <a:prstGeom prst="rect">
            <a:avLst/>
          </a:prstGeom>
          <a:solidFill>
            <a:schemeClr val="bg1">
              <a:alpha val="2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2238375" algn="l"/>
              </a:tabLst>
            </a:pPr>
            <a:r>
              <a:rPr lang="fr-BE" sz="2400">
                <a:solidFill>
                  <a:schemeClr val="tx2"/>
                </a:solidFill>
              </a:rPr>
              <a:t>European Maritime Day - 20 May</a:t>
            </a:r>
          </a:p>
          <a:p>
            <a:pPr>
              <a:tabLst>
                <a:tab pos="2238375" algn="l"/>
              </a:tabLst>
            </a:pPr>
            <a:endParaRPr lang="fr-BE" sz="2000">
              <a:solidFill>
                <a:schemeClr val="tx2"/>
              </a:solidFill>
            </a:endParaRPr>
          </a:p>
          <a:p>
            <a:pPr>
              <a:tabLst>
                <a:tab pos="2238375" algn="l"/>
              </a:tabLst>
            </a:pPr>
            <a:r>
              <a:rPr lang="fr-BE" sz="2000"/>
              <a:t>Venice Platform		</a:t>
            </a:r>
            <a:r>
              <a:rPr lang="fr-BE"/>
              <a:t>Platform of maritime stakeholder organisations</a:t>
            </a:r>
          </a:p>
          <a:p>
            <a:pPr>
              <a:tabLst>
                <a:tab pos="2238375" algn="l"/>
              </a:tabLst>
            </a:pPr>
            <a:endParaRPr lang="fr-BE" sz="2000"/>
          </a:p>
          <a:p>
            <a:pPr>
              <a:tabLst>
                <a:tab pos="2238375" algn="l"/>
              </a:tabLst>
            </a:pPr>
            <a:r>
              <a:rPr lang="fr-BE" sz="2000"/>
              <a:t>Industry: 		</a:t>
            </a:r>
            <a:r>
              <a:rPr lang="fr-BE"/>
              <a:t>Maritime Industries Forum</a:t>
            </a:r>
          </a:p>
          <a:p>
            <a:pPr>
              <a:tabLst>
                <a:tab pos="2238375" algn="l"/>
              </a:tabLst>
            </a:pPr>
            <a:r>
              <a:rPr lang="fr-BE"/>
              <a:t>		European Network of Maritime Clusters</a:t>
            </a:r>
          </a:p>
          <a:p>
            <a:pPr>
              <a:tabLst>
                <a:tab pos="2238375" algn="l"/>
              </a:tabLst>
            </a:pPr>
            <a:endParaRPr lang="fr-BE" sz="2000"/>
          </a:p>
          <a:p>
            <a:pPr>
              <a:tabLst>
                <a:tab pos="2238375" algn="l"/>
              </a:tabLst>
            </a:pPr>
            <a:r>
              <a:rPr lang="fr-BE" sz="2000"/>
              <a:t>Environmental NGOs 	</a:t>
            </a:r>
            <a:r>
              <a:rPr lang="fr-BE"/>
              <a:t>Seas at risk</a:t>
            </a:r>
          </a:p>
          <a:p>
            <a:pPr>
              <a:tabLst>
                <a:tab pos="2238375" algn="l"/>
              </a:tabLst>
            </a:pPr>
            <a:endParaRPr lang="fr-BE"/>
          </a:p>
          <a:p>
            <a:pPr>
              <a:tabLst>
                <a:tab pos="2238375" algn="l"/>
              </a:tabLst>
            </a:pPr>
            <a:r>
              <a:rPr lang="fr-BE" sz="2000"/>
              <a:t>Research		</a:t>
            </a:r>
            <a:r>
              <a:rPr lang="fr-BE"/>
              <a:t>International Council for the Exploration of the Seas (ICES)</a:t>
            </a:r>
          </a:p>
          <a:p>
            <a:pPr>
              <a:tabLst>
                <a:tab pos="2238375" algn="l"/>
              </a:tabLst>
            </a:pPr>
            <a:r>
              <a:rPr lang="fr-BE"/>
              <a:t>		European Science Foundation – Marine Board</a:t>
            </a:r>
          </a:p>
          <a:p>
            <a:pPr>
              <a:tabLst>
                <a:tab pos="2238375" algn="l"/>
              </a:tabLst>
            </a:pPr>
            <a:r>
              <a:rPr lang="fr-BE"/>
              <a:t>		Waterborne Technology Platform</a:t>
            </a:r>
          </a:p>
          <a:p>
            <a:pPr>
              <a:tabLst>
                <a:tab pos="2238375" algn="l"/>
              </a:tabLst>
            </a:pPr>
            <a:r>
              <a:rPr lang="fr-BE"/>
              <a:t>		Aberdeen Declaration</a:t>
            </a:r>
          </a:p>
          <a:p>
            <a:pPr>
              <a:tabLst>
                <a:tab pos="2238375" algn="l"/>
              </a:tabLst>
            </a:pPr>
            <a:r>
              <a:rPr lang="fr-BE" sz="2000"/>
              <a:t>		</a:t>
            </a:r>
          </a:p>
          <a:p>
            <a:pPr>
              <a:tabLst>
                <a:tab pos="2238375" algn="l"/>
              </a:tabLst>
            </a:pPr>
            <a:r>
              <a:rPr lang="fr-BE" sz="2000"/>
              <a:t>Regions		</a:t>
            </a:r>
            <a:r>
              <a:rPr lang="fr-BE"/>
              <a:t>Conference of Peripheral Maritime Regions (CPMR)</a:t>
            </a:r>
          </a:p>
          <a:p>
            <a:pPr>
              <a:tabLst>
                <a:tab pos="2238375" algn="l"/>
              </a:tabLst>
            </a:pPr>
            <a:r>
              <a:rPr lang="fr-BE"/>
              <a:t>		</a:t>
            </a:r>
            <a:r>
              <a:rPr lang="en-GB"/>
              <a:t>Alliance of Maritime Regional Interests in Europe (AMRIE</a:t>
            </a:r>
            <a:r>
              <a:rPr lang="en-GB" sz="2000"/>
              <a:t>)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179388" y="904875"/>
            <a:ext cx="5195887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BE" sz="3200">
                <a:solidFill>
                  <a:schemeClr val="tx1"/>
                </a:solidFill>
              </a:rPr>
              <a:t>Dialogue with stakeholders </a:t>
            </a:r>
            <a:endParaRPr lang="en-GB" sz="32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6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2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Verdana"/>
        <a:ea typeface="Arial Unicode MS"/>
        <a:cs typeface="Arial Unicode MS"/>
      </a:majorFont>
      <a:minorFont>
        <a:latin typeface="Verdana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Arial Unicode MS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Arial Unicode MS" charset="0"/>
            <a:cs typeface="Arial Unicode MS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4577</TotalTime>
  <Words>414</Words>
  <Application>Microsoft Office PowerPoint</Application>
  <PresentationFormat>Bildspel på skärmen (4:3)</PresentationFormat>
  <Paragraphs>132</Paragraphs>
  <Slides>15</Slides>
  <Notes>15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21" baseType="lpstr">
      <vt:lpstr>Arial</vt:lpstr>
      <vt:lpstr>Arial Unicode MS</vt:lpstr>
      <vt:lpstr>Times New Roman</vt:lpstr>
      <vt:lpstr>Verdana</vt:lpstr>
      <vt:lpstr>ＭＳ Ｐゴシック</vt:lpstr>
      <vt:lpstr>Default Design</vt:lpstr>
      <vt:lpstr>Bild 1</vt:lpstr>
      <vt:lpstr>Bild 2</vt:lpstr>
      <vt:lpstr>Bild 3</vt:lpstr>
      <vt:lpstr>Bild 4</vt:lpstr>
      <vt:lpstr>Bild 5</vt:lpstr>
      <vt:lpstr>Bild 6</vt:lpstr>
      <vt:lpstr>Bild 7</vt:lpstr>
      <vt:lpstr>Bild 8</vt:lpstr>
      <vt:lpstr>Bild 9</vt:lpstr>
      <vt:lpstr>Bild 10</vt:lpstr>
      <vt:lpstr>Bild 11</vt:lpstr>
      <vt:lpstr>Bild 12</vt:lpstr>
      <vt:lpstr>Bild 13</vt:lpstr>
      <vt:lpstr>Bild 14</vt:lpstr>
      <vt:lpstr>Bild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a future Maritime Policy for the Union: A European Vision for the Oceans and the Seas</dc:title>
  <dc:creator>REFSNKA</dc:creator>
  <cp:lastModifiedBy>Widberg</cp:lastModifiedBy>
  <cp:revision>356</cp:revision>
  <cp:lastPrinted>1601-01-01T00:00:00Z</cp:lastPrinted>
  <dcterms:created xsi:type="dcterms:W3CDTF">2010-01-27T07:33:13Z</dcterms:created>
  <dcterms:modified xsi:type="dcterms:W3CDTF">2010-04-22T07:59:20Z</dcterms:modified>
</cp:coreProperties>
</file>